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3" r:id="rId1"/>
  </p:sldMasterIdLst>
  <p:notesMasterIdLst>
    <p:notesMasterId r:id="rId21"/>
  </p:notesMasterIdLst>
  <p:sldIdLst>
    <p:sldId id="256" r:id="rId2"/>
    <p:sldId id="257" r:id="rId3"/>
    <p:sldId id="258" r:id="rId4"/>
    <p:sldId id="259" r:id="rId5"/>
    <p:sldId id="263" r:id="rId6"/>
    <p:sldId id="264" r:id="rId7"/>
    <p:sldId id="260" r:id="rId8"/>
    <p:sldId id="273" r:id="rId9"/>
    <p:sldId id="282" r:id="rId10"/>
    <p:sldId id="283" r:id="rId11"/>
    <p:sldId id="284" r:id="rId12"/>
    <p:sldId id="285" r:id="rId13"/>
    <p:sldId id="289" r:id="rId14"/>
    <p:sldId id="290" r:id="rId15"/>
    <p:sldId id="291" r:id="rId16"/>
    <p:sldId id="292" r:id="rId17"/>
    <p:sldId id="287" r:id="rId18"/>
    <p:sldId id="268" r:id="rId19"/>
    <p:sldId id="28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D5461-C6DD-4703-9D2C-1CA5D76689ED}" v="10" dt="2023-03-21T20:35:44.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483AD7-9F62-4065-BF58-2FF2AE05B22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0835EA-3B9A-4E2D-8CAA-2034E2FCEAD4}">
      <dgm:prSet/>
      <dgm:spPr/>
      <dgm:t>
        <a:bodyPr/>
        <a:lstStyle/>
        <a:p>
          <a:r>
            <a:rPr lang="en-US"/>
            <a:t>Quantitative</a:t>
          </a:r>
        </a:p>
      </dgm:t>
    </dgm:pt>
    <dgm:pt modelId="{DAD9A145-9463-4223-B017-273665D64EDA}" type="parTrans" cxnId="{641920B1-67E2-43A0-B6BA-1CB19AAE7508}">
      <dgm:prSet/>
      <dgm:spPr/>
      <dgm:t>
        <a:bodyPr/>
        <a:lstStyle/>
        <a:p>
          <a:endParaRPr lang="en-US"/>
        </a:p>
      </dgm:t>
    </dgm:pt>
    <dgm:pt modelId="{0EA69694-AED6-4D59-B11C-2116B44F1E72}" type="sibTrans" cxnId="{641920B1-67E2-43A0-B6BA-1CB19AAE7508}">
      <dgm:prSet/>
      <dgm:spPr/>
      <dgm:t>
        <a:bodyPr/>
        <a:lstStyle/>
        <a:p>
          <a:endParaRPr lang="en-US"/>
        </a:p>
      </dgm:t>
    </dgm:pt>
    <dgm:pt modelId="{97881D40-F480-475D-ABFD-960A2937B141}">
      <dgm:prSet/>
      <dgm:spPr/>
      <dgm:t>
        <a:bodyPr/>
        <a:lstStyle/>
        <a:p>
          <a:r>
            <a:rPr lang="en-US"/>
            <a:t>Linear Regression</a:t>
          </a:r>
        </a:p>
      </dgm:t>
    </dgm:pt>
    <dgm:pt modelId="{02B5FBC7-62C8-480A-9A05-3537839B70EA}" type="parTrans" cxnId="{02007E73-6D4F-4F66-8BF1-F0B8A060588C}">
      <dgm:prSet/>
      <dgm:spPr/>
      <dgm:t>
        <a:bodyPr/>
        <a:lstStyle/>
        <a:p>
          <a:endParaRPr lang="en-US"/>
        </a:p>
      </dgm:t>
    </dgm:pt>
    <dgm:pt modelId="{4F0C81E4-9D8A-46A3-820D-5939AA9046CB}" type="sibTrans" cxnId="{02007E73-6D4F-4F66-8BF1-F0B8A060588C}">
      <dgm:prSet/>
      <dgm:spPr/>
      <dgm:t>
        <a:bodyPr/>
        <a:lstStyle/>
        <a:p>
          <a:endParaRPr lang="en-US"/>
        </a:p>
      </dgm:t>
    </dgm:pt>
    <dgm:pt modelId="{FD5915A5-432F-49E4-AD67-34A712A64A8E}">
      <dgm:prSet/>
      <dgm:spPr/>
      <dgm:t>
        <a:bodyPr/>
        <a:lstStyle/>
        <a:p>
          <a:r>
            <a:rPr lang="en-US"/>
            <a:t>Hypothesis Testing</a:t>
          </a:r>
        </a:p>
      </dgm:t>
    </dgm:pt>
    <dgm:pt modelId="{0C8F34B0-DB31-412E-80DA-DF1E0583656B}" type="parTrans" cxnId="{BF8F5B34-9B0B-4F81-BDC0-CDA6FF3F01A3}">
      <dgm:prSet/>
      <dgm:spPr/>
      <dgm:t>
        <a:bodyPr/>
        <a:lstStyle/>
        <a:p>
          <a:endParaRPr lang="en-US"/>
        </a:p>
      </dgm:t>
    </dgm:pt>
    <dgm:pt modelId="{E3CDA16B-A031-4101-8657-062FBE326A56}" type="sibTrans" cxnId="{BF8F5B34-9B0B-4F81-BDC0-CDA6FF3F01A3}">
      <dgm:prSet/>
      <dgm:spPr/>
      <dgm:t>
        <a:bodyPr/>
        <a:lstStyle/>
        <a:p>
          <a:endParaRPr lang="en-US"/>
        </a:p>
      </dgm:t>
    </dgm:pt>
    <dgm:pt modelId="{5D933921-892C-487E-9FC6-B25E0C0CCF32}">
      <dgm:prSet/>
      <dgm:spPr/>
      <dgm:t>
        <a:bodyPr/>
        <a:lstStyle/>
        <a:p>
          <a:r>
            <a:rPr lang="en-US" dirty="0"/>
            <a:t>Random Forest Regressor</a:t>
          </a:r>
        </a:p>
      </dgm:t>
    </dgm:pt>
    <dgm:pt modelId="{34D79616-962D-4D9A-BBDA-2914C6F64608}" type="parTrans" cxnId="{B223E1F5-3503-4C39-BE7C-658196A62C19}">
      <dgm:prSet/>
      <dgm:spPr/>
      <dgm:t>
        <a:bodyPr/>
        <a:lstStyle/>
        <a:p>
          <a:endParaRPr lang="en-US"/>
        </a:p>
      </dgm:t>
    </dgm:pt>
    <dgm:pt modelId="{DE589975-D5E8-40A2-BDD3-4C4E39B891FD}" type="sibTrans" cxnId="{B223E1F5-3503-4C39-BE7C-658196A62C19}">
      <dgm:prSet/>
      <dgm:spPr/>
      <dgm:t>
        <a:bodyPr/>
        <a:lstStyle/>
        <a:p>
          <a:endParaRPr lang="en-US"/>
        </a:p>
      </dgm:t>
    </dgm:pt>
    <dgm:pt modelId="{F11B479B-B428-4A2D-8C2F-79987CD7B4FF}">
      <dgm:prSet/>
      <dgm:spPr/>
      <dgm:t>
        <a:bodyPr/>
        <a:lstStyle/>
        <a:p>
          <a:r>
            <a:rPr lang="en-US"/>
            <a:t>SVR</a:t>
          </a:r>
        </a:p>
      </dgm:t>
    </dgm:pt>
    <dgm:pt modelId="{64740612-72EA-4F69-A324-4C738B885687}" type="parTrans" cxnId="{0D283594-C398-4104-836A-180DC0C15CBA}">
      <dgm:prSet/>
      <dgm:spPr/>
      <dgm:t>
        <a:bodyPr/>
        <a:lstStyle/>
        <a:p>
          <a:endParaRPr lang="en-US"/>
        </a:p>
      </dgm:t>
    </dgm:pt>
    <dgm:pt modelId="{91948002-F3A8-49BB-A4DA-D13F80690F0D}" type="sibTrans" cxnId="{0D283594-C398-4104-836A-180DC0C15CBA}">
      <dgm:prSet/>
      <dgm:spPr/>
      <dgm:t>
        <a:bodyPr/>
        <a:lstStyle/>
        <a:p>
          <a:endParaRPr lang="en-US"/>
        </a:p>
      </dgm:t>
    </dgm:pt>
    <dgm:pt modelId="{51EC9D93-E7AA-4D02-B716-14C6CE49ED1A}">
      <dgm:prSet/>
      <dgm:spPr/>
      <dgm:t>
        <a:bodyPr/>
        <a:lstStyle/>
        <a:p>
          <a:r>
            <a:rPr lang="en-US"/>
            <a:t>XGBoost</a:t>
          </a:r>
        </a:p>
      </dgm:t>
    </dgm:pt>
    <dgm:pt modelId="{8703B74F-2E85-4E18-A4A0-3807BAA63055}" type="parTrans" cxnId="{77D95C15-3DFA-492D-BEFD-58A0669284BA}">
      <dgm:prSet/>
      <dgm:spPr/>
      <dgm:t>
        <a:bodyPr/>
        <a:lstStyle/>
        <a:p>
          <a:endParaRPr lang="en-US"/>
        </a:p>
      </dgm:t>
    </dgm:pt>
    <dgm:pt modelId="{726777DA-3715-485E-AA85-6F587A255250}" type="sibTrans" cxnId="{77D95C15-3DFA-492D-BEFD-58A0669284BA}">
      <dgm:prSet/>
      <dgm:spPr/>
      <dgm:t>
        <a:bodyPr/>
        <a:lstStyle/>
        <a:p>
          <a:endParaRPr lang="en-US"/>
        </a:p>
      </dgm:t>
    </dgm:pt>
    <dgm:pt modelId="{3002ED31-CD88-C740-9DFE-6CCCB80C1C7F}" type="pres">
      <dgm:prSet presAssocID="{58483AD7-9F62-4065-BF58-2FF2AE05B22A}" presName="diagram" presStyleCnt="0">
        <dgm:presLayoutVars>
          <dgm:dir/>
          <dgm:resizeHandles val="exact"/>
        </dgm:presLayoutVars>
      </dgm:prSet>
      <dgm:spPr/>
    </dgm:pt>
    <dgm:pt modelId="{94177A36-961C-CF4E-9357-64391FDF916F}" type="pres">
      <dgm:prSet presAssocID="{150835EA-3B9A-4E2D-8CAA-2034E2FCEAD4}" presName="node" presStyleLbl="node1" presStyleIdx="0" presStyleCnt="6">
        <dgm:presLayoutVars>
          <dgm:bulletEnabled val="1"/>
        </dgm:presLayoutVars>
      </dgm:prSet>
      <dgm:spPr/>
    </dgm:pt>
    <dgm:pt modelId="{4D632EFD-5A7E-8C4C-8E39-C48A7597CC2E}" type="pres">
      <dgm:prSet presAssocID="{0EA69694-AED6-4D59-B11C-2116B44F1E72}" presName="sibTrans" presStyleCnt="0"/>
      <dgm:spPr/>
    </dgm:pt>
    <dgm:pt modelId="{411258A4-11B8-984A-BD28-C6F5604C5AA5}" type="pres">
      <dgm:prSet presAssocID="{97881D40-F480-475D-ABFD-960A2937B141}" presName="node" presStyleLbl="node1" presStyleIdx="1" presStyleCnt="6">
        <dgm:presLayoutVars>
          <dgm:bulletEnabled val="1"/>
        </dgm:presLayoutVars>
      </dgm:prSet>
      <dgm:spPr/>
    </dgm:pt>
    <dgm:pt modelId="{22E2D255-FBA7-3348-931E-234EEA6DEB15}" type="pres">
      <dgm:prSet presAssocID="{4F0C81E4-9D8A-46A3-820D-5939AA9046CB}" presName="sibTrans" presStyleCnt="0"/>
      <dgm:spPr/>
    </dgm:pt>
    <dgm:pt modelId="{126217E3-E2B4-0D4C-B1F7-7E3851FBEF42}" type="pres">
      <dgm:prSet presAssocID="{FD5915A5-432F-49E4-AD67-34A712A64A8E}" presName="node" presStyleLbl="node1" presStyleIdx="2" presStyleCnt="6">
        <dgm:presLayoutVars>
          <dgm:bulletEnabled val="1"/>
        </dgm:presLayoutVars>
      </dgm:prSet>
      <dgm:spPr/>
    </dgm:pt>
    <dgm:pt modelId="{1E2A38A9-C0B3-2A40-9CB2-4CAC2CF38976}" type="pres">
      <dgm:prSet presAssocID="{E3CDA16B-A031-4101-8657-062FBE326A56}" presName="sibTrans" presStyleCnt="0"/>
      <dgm:spPr/>
    </dgm:pt>
    <dgm:pt modelId="{12BD3CBC-6AA1-7A43-950C-10BA4F52BB29}" type="pres">
      <dgm:prSet presAssocID="{5D933921-892C-487E-9FC6-B25E0C0CCF32}" presName="node" presStyleLbl="node1" presStyleIdx="3" presStyleCnt="6">
        <dgm:presLayoutVars>
          <dgm:bulletEnabled val="1"/>
        </dgm:presLayoutVars>
      </dgm:prSet>
      <dgm:spPr/>
    </dgm:pt>
    <dgm:pt modelId="{AA8B1B79-022B-194F-A75C-E09B42E9EB66}" type="pres">
      <dgm:prSet presAssocID="{DE589975-D5E8-40A2-BDD3-4C4E39B891FD}" presName="sibTrans" presStyleCnt="0"/>
      <dgm:spPr/>
    </dgm:pt>
    <dgm:pt modelId="{08F7243E-BD89-FB42-943E-D02E3C83DDC8}" type="pres">
      <dgm:prSet presAssocID="{F11B479B-B428-4A2D-8C2F-79987CD7B4FF}" presName="node" presStyleLbl="node1" presStyleIdx="4" presStyleCnt="6">
        <dgm:presLayoutVars>
          <dgm:bulletEnabled val="1"/>
        </dgm:presLayoutVars>
      </dgm:prSet>
      <dgm:spPr/>
    </dgm:pt>
    <dgm:pt modelId="{09B1180D-CF86-9243-AA6B-45DABCBD9340}" type="pres">
      <dgm:prSet presAssocID="{91948002-F3A8-49BB-A4DA-D13F80690F0D}" presName="sibTrans" presStyleCnt="0"/>
      <dgm:spPr/>
    </dgm:pt>
    <dgm:pt modelId="{00C95BEC-034B-DF46-A72B-45B8455FD15A}" type="pres">
      <dgm:prSet presAssocID="{51EC9D93-E7AA-4D02-B716-14C6CE49ED1A}" presName="node" presStyleLbl="node1" presStyleIdx="5" presStyleCnt="6">
        <dgm:presLayoutVars>
          <dgm:bulletEnabled val="1"/>
        </dgm:presLayoutVars>
      </dgm:prSet>
      <dgm:spPr/>
    </dgm:pt>
  </dgm:ptLst>
  <dgm:cxnLst>
    <dgm:cxn modelId="{E8CF0C01-3451-CB4C-9853-EE3B3608A326}" type="presOf" srcId="{150835EA-3B9A-4E2D-8CAA-2034E2FCEAD4}" destId="{94177A36-961C-CF4E-9357-64391FDF916F}" srcOrd="0" destOrd="0" presId="urn:microsoft.com/office/officeart/2005/8/layout/default"/>
    <dgm:cxn modelId="{F3DB3604-0E74-A54E-AEF0-CE7227BC6B02}" type="presOf" srcId="{F11B479B-B428-4A2D-8C2F-79987CD7B4FF}" destId="{08F7243E-BD89-FB42-943E-D02E3C83DDC8}" srcOrd="0" destOrd="0" presId="urn:microsoft.com/office/officeart/2005/8/layout/default"/>
    <dgm:cxn modelId="{77D95C15-3DFA-492D-BEFD-58A0669284BA}" srcId="{58483AD7-9F62-4065-BF58-2FF2AE05B22A}" destId="{51EC9D93-E7AA-4D02-B716-14C6CE49ED1A}" srcOrd="5" destOrd="0" parTransId="{8703B74F-2E85-4E18-A4A0-3807BAA63055}" sibTransId="{726777DA-3715-485E-AA85-6F587A255250}"/>
    <dgm:cxn modelId="{BF8F5B34-9B0B-4F81-BDC0-CDA6FF3F01A3}" srcId="{58483AD7-9F62-4065-BF58-2FF2AE05B22A}" destId="{FD5915A5-432F-49E4-AD67-34A712A64A8E}" srcOrd="2" destOrd="0" parTransId="{0C8F34B0-DB31-412E-80DA-DF1E0583656B}" sibTransId="{E3CDA16B-A031-4101-8657-062FBE326A56}"/>
    <dgm:cxn modelId="{98E6C259-2D70-A848-8D77-4DFD9B48FCAC}" type="presOf" srcId="{58483AD7-9F62-4065-BF58-2FF2AE05B22A}" destId="{3002ED31-CD88-C740-9DFE-6CCCB80C1C7F}" srcOrd="0" destOrd="0" presId="urn:microsoft.com/office/officeart/2005/8/layout/default"/>
    <dgm:cxn modelId="{F51DCE62-2F7C-FE4B-A25F-61D010A388CE}" type="presOf" srcId="{97881D40-F480-475D-ABFD-960A2937B141}" destId="{411258A4-11B8-984A-BD28-C6F5604C5AA5}" srcOrd="0" destOrd="0" presId="urn:microsoft.com/office/officeart/2005/8/layout/default"/>
    <dgm:cxn modelId="{02007E73-6D4F-4F66-8BF1-F0B8A060588C}" srcId="{58483AD7-9F62-4065-BF58-2FF2AE05B22A}" destId="{97881D40-F480-475D-ABFD-960A2937B141}" srcOrd="1" destOrd="0" parTransId="{02B5FBC7-62C8-480A-9A05-3537839B70EA}" sibTransId="{4F0C81E4-9D8A-46A3-820D-5939AA9046CB}"/>
    <dgm:cxn modelId="{5A633E81-6AE3-B649-A7D9-6A7B43F8673F}" type="presOf" srcId="{FD5915A5-432F-49E4-AD67-34A712A64A8E}" destId="{126217E3-E2B4-0D4C-B1F7-7E3851FBEF42}" srcOrd="0" destOrd="0" presId="urn:microsoft.com/office/officeart/2005/8/layout/default"/>
    <dgm:cxn modelId="{0D283594-C398-4104-836A-180DC0C15CBA}" srcId="{58483AD7-9F62-4065-BF58-2FF2AE05B22A}" destId="{F11B479B-B428-4A2D-8C2F-79987CD7B4FF}" srcOrd="4" destOrd="0" parTransId="{64740612-72EA-4F69-A324-4C738B885687}" sibTransId="{91948002-F3A8-49BB-A4DA-D13F80690F0D}"/>
    <dgm:cxn modelId="{3150A196-935A-5342-93AD-CCF56B0F14EE}" type="presOf" srcId="{5D933921-892C-487E-9FC6-B25E0C0CCF32}" destId="{12BD3CBC-6AA1-7A43-950C-10BA4F52BB29}" srcOrd="0" destOrd="0" presId="urn:microsoft.com/office/officeart/2005/8/layout/default"/>
    <dgm:cxn modelId="{E2F02FAA-6B34-7C43-BE20-9906694E3044}" type="presOf" srcId="{51EC9D93-E7AA-4D02-B716-14C6CE49ED1A}" destId="{00C95BEC-034B-DF46-A72B-45B8455FD15A}" srcOrd="0" destOrd="0" presId="urn:microsoft.com/office/officeart/2005/8/layout/default"/>
    <dgm:cxn modelId="{641920B1-67E2-43A0-B6BA-1CB19AAE7508}" srcId="{58483AD7-9F62-4065-BF58-2FF2AE05B22A}" destId="{150835EA-3B9A-4E2D-8CAA-2034E2FCEAD4}" srcOrd="0" destOrd="0" parTransId="{DAD9A145-9463-4223-B017-273665D64EDA}" sibTransId="{0EA69694-AED6-4D59-B11C-2116B44F1E72}"/>
    <dgm:cxn modelId="{B223E1F5-3503-4C39-BE7C-658196A62C19}" srcId="{58483AD7-9F62-4065-BF58-2FF2AE05B22A}" destId="{5D933921-892C-487E-9FC6-B25E0C0CCF32}" srcOrd="3" destOrd="0" parTransId="{34D79616-962D-4D9A-BBDA-2914C6F64608}" sibTransId="{DE589975-D5E8-40A2-BDD3-4C4E39B891FD}"/>
    <dgm:cxn modelId="{D06521CA-74DA-F94E-9605-46A1BD466C2F}" type="presParOf" srcId="{3002ED31-CD88-C740-9DFE-6CCCB80C1C7F}" destId="{94177A36-961C-CF4E-9357-64391FDF916F}" srcOrd="0" destOrd="0" presId="urn:microsoft.com/office/officeart/2005/8/layout/default"/>
    <dgm:cxn modelId="{06C4DE00-6FF3-634E-B84D-9BF44AFD2553}" type="presParOf" srcId="{3002ED31-CD88-C740-9DFE-6CCCB80C1C7F}" destId="{4D632EFD-5A7E-8C4C-8E39-C48A7597CC2E}" srcOrd="1" destOrd="0" presId="urn:microsoft.com/office/officeart/2005/8/layout/default"/>
    <dgm:cxn modelId="{A45EEF47-A13C-9543-B0A1-DBBC70649FBC}" type="presParOf" srcId="{3002ED31-CD88-C740-9DFE-6CCCB80C1C7F}" destId="{411258A4-11B8-984A-BD28-C6F5604C5AA5}" srcOrd="2" destOrd="0" presId="urn:microsoft.com/office/officeart/2005/8/layout/default"/>
    <dgm:cxn modelId="{A16CFB84-0A61-CA40-93A1-8B4CD005D583}" type="presParOf" srcId="{3002ED31-CD88-C740-9DFE-6CCCB80C1C7F}" destId="{22E2D255-FBA7-3348-931E-234EEA6DEB15}" srcOrd="3" destOrd="0" presId="urn:microsoft.com/office/officeart/2005/8/layout/default"/>
    <dgm:cxn modelId="{05FD9937-ADB5-3142-9876-E80D2A3031BB}" type="presParOf" srcId="{3002ED31-CD88-C740-9DFE-6CCCB80C1C7F}" destId="{126217E3-E2B4-0D4C-B1F7-7E3851FBEF42}" srcOrd="4" destOrd="0" presId="urn:microsoft.com/office/officeart/2005/8/layout/default"/>
    <dgm:cxn modelId="{1434EEB9-2B29-2343-91CD-FD7DD1BE8BD1}" type="presParOf" srcId="{3002ED31-CD88-C740-9DFE-6CCCB80C1C7F}" destId="{1E2A38A9-C0B3-2A40-9CB2-4CAC2CF38976}" srcOrd="5" destOrd="0" presId="urn:microsoft.com/office/officeart/2005/8/layout/default"/>
    <dgm:cxn modelId="{45C50DE5-D8ED-2C4F-9099-30FE9F50A115}" type="presParOf" srcId="{3002ED31-CD88-C740-9DFE-6CCCB80C1C7F}" destId="{12BD3CBC-6AA1-7A43-950C-10BA4F52BB29}" srcOrd="6" destOrd="0" presId="urn:microsoft.com/office/officeart/2005/8/layout/default"/>
    <dgm:cxn modelId="{DA3B9FF0-31B6-D240-89D0-DBCD0D362C8A}" type="presParOf" srcId="{3002ED31-CD88-C740-9DFE-6CCCB80C1C7F}" destId="{AA8B1B79-022B-194F-A75C-E09B42E9EB66}" srcOrd="7" destOrd="0" presId="urn:microsoft.com/office/officeart/2005/8/layout/default"/>
    <dgm:cxn modelId="{7002A57E-2B76-3B43-9904-3C467038FB20}" type="presParOf" srcId="{3002ED31-CD88-C740-9DFE-6CCCB80C1C7F}" destId="{08F7243E-BD89-FB42-943E-D02E3C83DDC8}" srcOrd="8" destOrd="0" presId="urn:microsoft.com/office/officeart/2005/8/layout/default"/>
    <dgm:cxn modelId="{DB8422A1-634E-044B-9B4A-EC16A042E4D6}" type="presParOf" srcId="{3002ED31-CD88-C740-9DFE-6CCCB80C1C7F}" destId="{09B1180D-CF86-9243-AA6B-45DABCBD9340}" srcOrd="9" destOrd="0" presId="urn:microsoft.com/office/officeart/2005/8/layout/default"/>
    <dgm:cxn modelId="{24A93E25-8C2A-7344-8650-E29641B8059B}" type="presParOf" srcId="{3002ED31-CD88-C740-9DFE-6CCCB80C1C7F}" destId="{00C95BEC-034B-DF46-A72B-45B8455FD15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F10DD3-B649-45E4-9CCD-31F537BBEDA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08DD424-CBEF-437C-9A0A-6D4A24B84A2C}">
      <dgm:prSet/>
      <dgm:spPr/>
      <dgm:t>
        <a:bodyPr/>
        <a:lstStyle/>
        <a:p>
          <a:r>
            <a:rPr lang="en-US"/>
            <a:t>Linear Regression: R² score of 0.82, mean squared error of 17.34</a:t>
          </a:r>
        </a:p>
      </dgm:t>
    </dgm:pt>
    <dgm:pt modelId="{D11E2943-FC4F-49FF-A642-3F3D70E5CE4F}" type="parTrans" cxnId="{1E4E9F5C-6BEF-496E-A63A-ED45E88AE0E2}">
      <dgm:prSet/>
      <dgm:spPr/>
      <dgm:t>
        <a:bodyPr/>
        <a:lstStyle/>
        <a:p>
          <a:endParaRPr lang="en-US"/>
        </a:p>
      </dgm:t>
    </dgm:pt>
    <dgm:pt modelId="{93A24937-2634-4BE8-A246-165AE80803CF}" type="sibTrans" cxnId="{1E4E9F5C-6BEF-496E-A63A-ED45E88AE0E2}">
      <dgm:prSet/>
      <dgm:spPr/>
      <dgm:t>
        <a:bodyPr/>
        <a:lstStyle/>
        <a:p>
          <a:endParaRPr lang="en-US"/>
        </a:p>
      </dgm:t>
    </dgm:pt>
    <dgm:pt modelId="{42DC838E-9C2E-4505-B6B6-A9D743BD0F57}">
      <dgm:prSet/>
      <dgm:spPr/>
      <dgm:t>
        <a:bodyPr/>
        <a:lstStyle/>
        <a:p>
          <a:r>
            <a:rPr lang="en-US"/>
            <a:t>Decision Tree: R² score of 0.91, mean squared error of 9.71</a:t>
          </a:r>
        </a:p>
      </dgm:t>
    </dgm:pt>
    <dgm:pt modelId="{91357FD6-5677-4E26-BE9B-78780CC8F500}" type="parTrans" cxnId="{FF7FA35F-6FE5-4953-849B-8FFB06607085}">
      <dgm:prSet/>
      <dgm:spPr/>
      <dgm:t>
        <a:bodyPr/>
        <a:lstStyle/>
        <a:p>
          <a:endParaRPr lang="en-US"/>
        </a:p>
      </dgm:t>
    </dgm:pt>
    <dgm:pt modelId="{CF69FD9E-DA1E-41FE-B9C1-838AE6A23334}" type="sibTrans" cxnId="{FF7FA35F-6FE5-4953-849B-8FFB06607085}">
      <dgm:prSet/>
      <dgm:spPr/>
      <dgm:t>
        <a:bodyPr/>
        <a:lstStyle/>
        <a:p>
          <a:endParaRPr lang="en-US"/>
        </a:p>
      </dgm:t>
    </dgm:pt>
    <dgm:pt modelId="{8A29D6E1-B6E6-46DA-BEE9-FB7288D41DDD}">
      <dgm:prSet/>
      <dgm:spPr/>
      <dgm:t>
        <a:bodyPr/>
        <a:lstStyle/>
        <a:p>
          <a:r>
            <a:rPr lang="en-US"/>
            <a:t>Random Forest: R² score of 0.95, mean squared error of 6.29</a:t>
          </a:r>
        </a:p>
      </dgm:t>
    </dgm:pt>
    <dgm:pt modelId="{4A27296A-287E-437D-86D2-1484645F7E58}" type="parTrans" cxnId="{DA0EB305-FE94-4EFC-91F5-1C819D65AE4D}">
      <dgm:prSet/>
      <dgm:spPr/>
      <dgm:t>
        <a:bodyPr/>
        <a:lstStyle/>
        <a:p>
          <a:endParaRPr lang="en-US"/>
        </a:p>
      </dgm:t>
    </dgm:pt>
    <dgm:pt modelId="{E3826779-07EB-41FD-A0AC-B31A605D145B}" type="sibTrans" cxnId="{DA0EB305-FE94-4EFC-91F5-1C819D65AE4D}">
      <dgm:prSet/>
      <dgm:spPr/>
      <dgm:t>
        <a:bodyPr/>
        <a:lstStyle/>
        <a:p>
          <a:endParaRPr lang="en-US"/>
        </a:p>
      </dgm:t>
    </dgm:pt>
    <dgm:pt modelId="{9483F597-9150-45B1-B452-66D9B2FBB570}">
      <dgm:prSet/>
      <dgm:spPr/>
      <dgm:t>
        <a:bodyPr/>
        <a:lstStyle/>
        <a:p>
          <a:r>
            <a:rPr lang="en-US"/>
            <a:t>KNN: R² score of 0.79, mean squared error of 20.21</a:t>
          </a:r>
        </a:p>
      </dgm:t>
    </dgm:pt>
    <dgm:pt modelId="{22B80814-C17C-43F3-9C09-49EE5FC79930}" type="parTrans" cxnId="{4B0EEA3D-6D0C-47B9-819F-30D1B27FC13F}">
      <dgm:prSet/>
      <dgm:spPr/>
      <dgm:t>
        <a:bodyPr/>
        <a:lstStyle/>
        <a:p>
          <a:endParaRPr lang="en-US"/>
        </a:p>
      </dgm:t>
    </dgm:pt>
    <dgm:pt modelId="{FD6DAFD5-F353-4E0C-A47D-1CD98B0424B1}" type="sibTrans" cxnId="{4B0EEA3D-6D0C-47B9-819F-30D1B27FC13F}">
      <dgm:prSet/>
      <dgm:spPr/>
      <dgm:t>
        <a:bodyPr/>
        <a:lstStyle/>
        <a:p>
          <a:endParaRPr lang="en-US"/>
        </a:p>
      </dgm:t>
    </dgm:pt>
    <dgm:pt modelId="{B49C6B3B-D9DF-D241-A615-3D738866C916}" type="pres">
      <dgm:prSet presAssocID="{3EF10DD3-B649-45E4-9CCD-31F537BBEDA5}" presName="outerComposite" presStyleCnt="0">
        <dgm:presLayoutVars>
          <dgm:chMax val="5"/>
          <dgm:dir/>
          <dgm:resizeHandles val="exact"/>
        </dgm:presLayoutVars>
      </dgm:prSet>
      <dgm:spPr/>
    </dgm:pt>
    <dgm:pt modelId="{F662059D-0536-BA4E-978A-322BFA249B0F}" type="pres">
      <dgm:prSet presAssocID="{3EF10DD3-B649-45E4-9CCD-31F537BBEDA5}" presName="dummyMaxCanvas" presStyleCnt="0">
        <dgm:presLayoutVars/>
      </dgm:prSet>
      <dgm:spPr/>
    </dgm:pt>
    <dgm:pt modelId="{9AC68480-00DC-3D46-A071-BE9BD14BB6FE}" type="pres">
      <dgm:prSet presAssocID="{3EF10DD3-B649-45E4-9CCD-31F537BBEDA5}" presName="FourNodes_1" presStyleLbl="node1" presStyleIdx="0" presStyleCnt="4">
        <dgm:presLayoutVars>
          <dgm:bulletEnabled val="1"/>
        </dgm:presLayoutVars>
      </dgm:prSet>
      <dgm:spPr/>
    </dgm:pt>
    <dgm:pt modelId="{A96954F4-9950-FD44-8A6C-C9D5EC9AE6A9}" type="pres">
      <dgm:prSet presAssocID="{3EF10DD3-B649-45E4-9CCD-31F537BBEDA5}" presName="FourNodes_2" presStyleLbl="node1" presStyleIdx="1" presStyleCnt="4">
        <dgm:presLayoutVars>
          <dgm:bulletEnabled val="1"/>
        </dgm:presLayoutVars>
      </dgm:prSet>
      <dgm:spPr/>
    </dgm:pt>
    <dgm:pt modelId="{9E42F2F9-F13C-B442-955E-98FA5D676E6D}" type="pres">
      <dgm:prSet presAssocID="{3EF10DD3-B649-45E4-9CCD-31F537BBEDA5}" presName="FourNodes_3" presStyleLbl="node1" presStyleIdx="2" presStyleCnt="4">
        <dgm:presLayoutVars>
          <dgm:bulletEnabled val="1"/>
        </dgm:presLayoutVars>
      </dgm:prSet>
      <dgm:spPr/>
    </dgm:pt>
    <dgm:pt modelId="{12241494-ADA8-9046-9919-C6DDF5DE1D32}" type="pres">
      <dgm:prSet presAssocID="{3EF10DD3-B649-45E4-9CCD-31F537BBEDA5}" presName="FourNodes_4" presStyleLbl="node1" presStyleIdx="3" presStyleCnt="4">
        <dgm:presLayoutVars>
          <dgm:bulletEnabled val="1"/>
        </dgm:presLayoutVars>
      </dgm:prSet>
      <dgm:spPr/>
    </dgm:pt>
    <dgm:pt modelId="{ED1E963B-3B7B-8741-9519-D06CAB075D09}" type="pres">
      <dgm:prSet presAssocID="{3EF10DD3-B649-45E4-9CCD-31F537BBEDA5}" presName="FourConn_1-2" presStyleLbl="fgAccFollowNode1" presStyleIdx="0" presStyleCnt="3">
        <dgm:presLayoutVars>
          <dgm:bulletEnabled val="1"/>
        </dgm:presLayoutVars>
      </dgm:prSet>
      <dgm:spPr/>
    </dgm:pt>
    <dgm:pt modelId="{38F1A67B-90D6-BB4B-8F7C-7B106783AFA9}" type="pres">
      <dgm:prSet presAssocID="{3EF10DD3-B649-45E4-9CCD-31F537BBEDA5}" presName="FourConn_2-3" presStyleLbl="fgAccFollowNode1" presStyleIdx="1" presStyleCnt="3">
        <dgm:presLayoutVars>
          <dgm:bulletEnabled val="1"/>
        </dgm:presLayoutVars>
      </dgm:prSet>
      <dgm:spPr/>
    </dgm:pt>
    <dgm:pt modelId="{A7C92191-4A54-3347-A65B-EE713BCE927E}" type="pres">
      <dgm:prSet presAssocID="{3EF10DD3-B649-45E4-9CCD-31F537BBEDA5}" presName="FourConn_3-4" presStyleLbl="fgAccFollowNode1" presStyleIdx="2" presStyleCnt="3">
        <dgm:presLayoutVars>
          <dgm:bulletEnabled val="1"/>
        </dgm:presLayoutVars>
      </dgm:prSet>
      <dgm:spPr/>
    </dgm:pt>
    <dgm:pt modelId="{F5366AF2-1E66-4C41-8A21-D98238DA7D3F}" type="pres">
      <dgm:prSet presAssocID="{3EF10DD3-B649-45E4-9CCD-31F537BBEDA5}" presName="FourNodes_1_text" presStyleLbl="node1" presStyleIdx="3" presStyleCnt="4">
        <dgm:presLayoutVars>
          <dgm:bulletEnabled val="1"/>
        </dgm:presLayoutVars>
      </dgm:prSet>
      <dgm:spPr/>
    </dgm:pt>
    <dgm:pt modelId="{5B94D6C6-ECCF-534A-99CD-D9A4CE0B1615}" type="pres">
      <dgm:prSet presAssocID="{3EF10DD3-B649-45E4-9CCD-31F537BBEDA5}" presName="FourNodes_2_text" presStyleLbl="node1" presStyleIdx="3" presStyleCnt="4">
        <dgm:presLayoutVars>
          <dgm:bulletEnabled val="1"/>
        </dgm:presLayoutVars>
      </dgm:prSet>
      <dgm:spPr/>
    </dgm:pt>
    <dgm:pt modelId="{222B1160-C765-CE48-B98D-0DC1CD164967}" type="pres">
      <dgm:prSet presAssocID="{3EF10DD3-B649-45E4-9CCD-31F537BBEDA5}" presName="FourNodes_3_text" presStyleLbl="node1" presStyleIdx="3" presStyleCnt="4">
        <dgm:presLayoutVars>
          <dgm:bulletEnabled val="1"/>
        </dgm:presLayoutVars>
      </dgm:prSet>
      <dgm:spPr/>
    </dgm:pt>
    <dgm:pt modelId="{A9CCC555-CEE5-0841-88FD-CB579A654A6A}" type="pres">
      <dgm:prSet presAssocID="{3EF10DD3-B649-45E4-9CCD-31F537BBEDA5}" presName="FourNodes_4_text" presStyleLbl="node1" presStyleIdx="3" presStyleCnt="4">
        <dgm:presLayoutVars>
          <dgm:bulletEnabled val="1"/>
        </dgm:presLayoutVars>
      </dgm:prSet>
      <dgm:spPr/>
    </dgm:pt>
  </dgm:ptLst>
  <dgm:cxnLst>
    <dgm:cxn modelId="{DA0EB305-FE94-4EFC-91F5-1C819D65AE4D}" srcId="{3EF10DD3-B649-45E4-9CCD-31F537BBEDA5}" destId="{8A29D6E1-B6E6-46DA-BEE9-FB7288D41DDD}" srcOrd="2" destOrd="0" parTransId="{4A27296A-287E-437D-86D2-1484645F7E58}" sibTransId="{E3826779-07EB-41FD-A0AC-B31A605D145B}"/>
    <dgm:cxn modelId="{252B491A-2E3B-A04A-AF92-AE79EEAC9B1A}" type="presOf" srcId="{42DC838E-9C2E-4505-B6B6-A9D743BD0F57}" destId="{A96954F4-9950-FD44-8A6C-C9D5EC9AE6A9}" srcOrd="0" destOrd="0" presId="urn:microsoft.com/office/officeart/2005/8/layout/vProcess5"/>
    <dgm:cxn modelId="{89093B2C-36DE-F04F-867D-1F1554A4FD08}" type="presOf" srcId="{9483F597-9150-45B1-B452-66D9B2FBB570}" destId="{A9CCC555-CEE5-0841-88FD-CB579A654A6A}" srcOrd="1" destOrd="0" presId="urn:microsoft.com/office/officeart/2005/8/layout/vProcess5"/>
    <dgm:cxn modelId="{B26B8B3B-0E93-C640-B908-58324C5C29A1}" type="presOf" srcId="{8A29D6E1-B6E6-46DA-BEE9-FB7288D41DDD}" destId="{222B1160-C765-CE48-B98D-0DC1CD164967}" srcOrd="1" destOrd="0" presId="urn:microsoft.com/office/officeart/2005/8/layout/vProcess5"/>
    <dgm:cxn modelId="{4B0EEA3D-6D0C-47B9-819F-30D1B27FC13F}" srcId="{3EF10DD3-B649-45E4-9CCD-31F537BBEDA5}" destId="{9483F597-9150-45B1-B452-66D9B2FBB570}" srcOrd="3" destOrd="0" parTransId="{22B80814-C17C-43F3-9C09-49EE5FC79930}" sibTransId="{FD6DAFD5-F353-4E0C-A47D-1CD98B0424B1}"/>
    <dgm:cxn modelId="{8142804A-ECEF-E941-A804-DBD96D78A80B}" type="presOf" srcId="{CF69FD9E-DA1E-41FE-B9C1-838AE6A23334}" destId="{38F1A67B-90D6-BB4B-8F7C-7B106783AFA9}" srcOrd="0" destOrd="0" presId="urn:microsoft.com/office/officeart/2005/8/layout/vProcess5"/>
    <dgm:cxn modelId="{A0252B51-D7A7-AA42-9750-6DCD43E4DD0B}" type="presOf" srcId="{8A29D6E1-B6E6-46DA-BEE9-FB7288D41DDD}" destId="{9E42F2F9-F13C-B442-955E-98FA5D676E6D}" srcOrd="0" destOrd="0" presId="urn:microsoft.com/office/officeart/2005/8/layout/vProcess5"/>
    <dgm:cxn modelId="{1E4E9F5C-6BEF-496E-A63A-ED45E88AE0E2}" srcId="{3EF10DD3-B649-45E4-9CCD-31F537BBEDA5}" destId="{108DD424-CBEF-437C-9A0A-6D4A24B84A2C}" srcOrd="0" destOrd="0" parTransId="{D11E2943-FC4F-49FF-A642-3F3D70E5CE4F}" sibTransId="{93A24937-2634-4BE8-A246-165AE80803CF}"/>
    <dgm:cxn modelId="{FF7FA35F-6FE5-4953-849B-8FFB06607085}" srcId="{3EF10DD3-B649-45E4-9CCD-31F537BBEDA5}" destId="{42DC838E-9C2E-4505-B6B6-A9D743BD0F57}" srcOrd="1" destOrd="0" parTransId="{91357FD6-5677-4E26-BE9B-78780CC8F500}" sibTransId="{CF69FD9E-DA1E-41FE-B9C1-838AE6A23334}"/>
    <dgm:cxn modelId="{74E3CF6D-AA34-6F4A-A037-98ABB4A3C43C}" type="presOf" srcId="{9483F597-9150-45B1-B452-66D9B2FBB570}" destId="{12241494-ADA8-9046-9919-C6DDF5DE1D32}" srcOrd="0" destOrd="0" presId="urn:microsoft.com/office/officeart/2005/8/layout/vProcess5"/>
    <dgm:cxn modelId="{F820027C-A320-3946-BDB3-06F6A77E8E17}" type="presOf" srcId="{42DC838E-9C2E-4505-B6B6-A9D743BD0F57}" destId="{5B94D6C6-ECCF-534A-99CD-D9A4CE0B1615}" srcOrd="1" destOrd="0" presId="urn:microsoft.com/office/officeart/2005/8/layout/vProcess5"/>
    <dgm:cxn modelId="{6511DB8E-7176-E147-8D17-3033C69120DF}" type="presOf" srcId="{108DD424-CBEF-437C-9A0A-6D4A24B84A2C}" destId="{F5366AF2-1E66-4C41-8A21-D98238DA7D3F}" srcOrd="1" destOrd="0" presId="urn:microsoft.com/office/officeart/2005/8/layout/vProcess5"/>
    <dgm:cxn modelId="{7D32789B-B2C7-B746-98AA-0CB643A7339F}" type="presOf" srcId="{93A24937-2634-4BE8-A246-165AE80803CF}" destId="{ED1E963B-3B7B-8741-9519-D06CAB075D09}" srcOrd="0" destOrd="0" presId="urn:microsoft.com/office/officeart/2005/8/layout/vProcess5"/>
    <dgm:cxn modelId="{FDEAD0AB-6982-824F-AA9C-42435190A8A8}" type="presOf" srcId="{3EF10DD3-B649-45E4-9CCD-31F537BBEDA5}" destId="{B49C6B3B-D9DF-D241-A615-3D738866C916}" srcOrd="0" destOrd="0" presId="urn:microsoft.com/office/officeart/2005/8/layout/vProcess5"/>
    <dgm:cxn modelId="{0F320FCD-1BD7-4C40-8685-0A89E67D70DC}" type="presOf" srcId="{108DD424-CBEF-437C-9A0A-6D4A24B84A2C}" destId="{9AC68480-00DC-3D46-A071-BE9BD14BB6FE}" srcOrd="0" destOrd="0" presId="urn:microsoft.com/office/officeart/2005/8/layout/vProcess5"/>
    <dgm:cxn modelId="{0839EBDF-DFF1-764C-BED6-955BA53D19D5}" type="presOf" srcId="{E3826779-07EB-41FD-A0AC-B31A605D145B}" destId="{A7C92191-4A54-3347-A65B-EE713BCE927E}" srcOrd="0" destOrd="0" presId="urn:microsoft.com/office/officeart/2005/8/layout/vProcess5"/>
    <dgm:cxn modelId="{BC170940-D150-5944-8AE3-557D072F0FDB}" type="presParOf" srcId="{B49C6B3B-D9DF-D241-A615-3D738866C916}" destId="{F662059D-0536-BA4E-978A-322BFA249B0F}" srcOrd="0" destOrd="0" presId="urn:microsoft.com/office/officeart/2005/8/layout/vProcess5"/>
    <dgm:cxn modelId="{2EBD8CFA-8E2B-5743-BBC4-E2A858F88DBB}" type="presParOf" srcId="{B49C6B3B-D9DF-D241-A615-3D738866C916}" destId="{9AC68480-00DC-3D46-A071-BE9BD14BB6FE}" srcOrd="1" destOrd="0" presId="urn:microsoft.com/office/officeart/2005/8/layout/vProcess5"/>
    <dgm:cxn modelId="{32E95F89-2CFB-C645-B4A9-A5CDD5C21DB4}" type="presParOf" srcId="{B49C6B3B-D9DF-D241-A615-3D738866C916}" destId="{A96954F4-9950-FD44-8A6C-C9D5EC9AE6A9}" srcOrd="2" destOrd="0" presId="urn:microsoft.com/office/officeart/2005/8/layout/vProcess5"/>
    <dgm:cxn modelId="{5481C197-6984-114B-815F-D4CAABC323E1}" type="presParOf" srcId="{B49C6B3B-D9DF-D241-A615-3D738866C916}" destId="{9E42F2F9-F13C-B442-955E-98FA5D676E6D}" srcOrd="3" destOrd="0" presId="urn:microsoft.com/office/officeart/2005/8/layout/vProcess5"/>
    <dgm:cxn modelId="{702C2346-6FF2-DE46-B747-61846D2684A8}" type="presParOf" srcId="{B49C6B3B-D9DF-D241-A615-3D738866C916}" destId="{12241494-ADA8-9046-9919-C6DDF5DE1D32}" srcOrd="4" destOrd="0" presId="urn:microsoft.com/office/officeart/2005/8/layout/vProcess5"/>
    <dgm:cxn modelId="{68EA5363-E63D-5B4F-A31F-0562340BA386}" type="presParOf" srcId="{B49C6B3B-D9DF-D241-A615-3D738866C916}" destId="{ED1E963B-3B7B-8741-9519-D06CAB075D09}" srcOrd="5" destOrd="0" presId="urn:microsoft.com/office/officeart/2005/8/layout/vProcess5"/>
    <dgm:cxn modelId="{D07C01D2-BEDB-6A4E-97B8-A95332663349}" type="presParOf" srcId="{B49C6B3B-D9DF-D241-A615-3D738866C916}" destId="{38F1A67B-90D6-BB4B-8F7C-7B106783AFA9}" srcOrd="6" destOrd="0" presId="urn:microsoft.com/office/officeart/2005/8/layout/vProcess5"/>
    <dgm:cxn modelId="{32AEBB7E-FDBD-254B-B76E-84592CFB9BF6}" type="presParOf" srcId="{B49C6B3B-D9DF-D241-A615-3D738866C916}" destId="{A7C92191-4A54-3347-A65B-EE713BCE927E}" srcOrd="7" destOrd="0" presId="urn:microsoft.com/office/officeart/2005/8/layout/vProcess5"/>
    <dgm:cxn modelId="{1E1C2DCF-45CD-294C-8CE0-723D73D69850}" type="presParOf" srcId="{B49C6B3B-D9DF-D241-A615-3D738866C916}" destId="{F5366AF2-1E66-4C41-8A21-D98238DA7D3F}" srcOrd="8" destOrd="0" presId="urn:microsoft.com/office/officeart/2005/8/layout/vProcess5"/>
    <dgm:cxn modelId="{A86578E5-B219-B347-852A-997E4A93DAD9}" type="presParOf" srcId="{B49C6B3B-D9DF-D241-A615-3D738866C916}" destId="{5B94D6C6-ECCF-534A-99CD-D9A4CE0B1615}" srcOrd="9" destOrd="0" presId="urn:microsoft.com/office/officeart/2005/8/layout/vProcess5"/>
    <dgm:cxn modelId="{E0EA07E5-3B5C-3E40-AB98-5E0DD1D6C995}" type="presParOf" srcId="{B49C6B3B-D9DF-D241-A615-3D738866C916}" destId="{222B1160-C765-CE48-B98D-0DC1CD164967}" srcOrd="10" destOrd="0" presId="urn:microsoft.com/office/officeart/2005/8/layout/vProcess5"/>
    <dgm:cxn modelId="{D2E2C685-CFE4-DE45-A4EB-D2683893DFE8}" type="presParOf" srcId="{B49C6B3B-D9DF-D241-A615-3D738866C916}" destId="{A9CCC555-CEE5-0841-88FD-CB579A654A6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111BBA-53C7-485B-A66E-93F5CCD1DBB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E587FEE-6310-407C-AFBD-2E39AE23E12B}">
      <dgm:prSet/>
      <dgm:spPr/>
      <dgm:t>
        <a:bodyPr/>
        <a:lstStyle/>
        <a:p>
          <a:r>
            <a:rPr lang="en-US"/>
            <a:t>The average life expectancy across all countries is 71.19 years, with a standard deviation of 5.78 years.</a:t>
          </a:r>
        </a:p>
      </dgm:t>
    </dgm:pt>
    <dgm:pt modelId="{6F8C7378-AC53-4284-9D19-A5831086C47F}" type="parTrans" cxnId="{2FFF2C70-D722-494B-A2D5-073D326BA1A2}">
      <dgm:prSet/>
      <dgm:spPr/>
      <dgm:t>
        <a:bodyPr/>
        <a:lstStyle/>
        <a:p>
          <a:endParaRPr lang="en-US"/>
        </a:p>
      </dgm:t>
    </dgm:pt>
    <dgm:pt modelId="{CACF1E19-EA4D-4A6F-BE5E-8F951F8878D6}" type="sibTrans" cxnId="{2FFF2C70-D722-494B-A2D5-073D326BA1A2}">
      <dgm:prSet/>
      <dgm:spPr/>
      <dgm:t>
        <a:bodyPr/>
        <a:lstStyle/>
        <a:p>
          <a:endParaRPr lang="en-US"/>
        </a:p>
      </dgm:t>
    </dgm:pt>
    <dgm:pt modelId="{7D49EBE6-6E5E-427C-8EEF-DCA7C3144347}">
      <dgm:prSet/>
      <dgm:spPr/>
      <dgm:t>
        <a:bodyPr/>
        <a:lstStyle/>
        <a:p>
          <a:r>
            <a:rPr lang="en-US"/>
            <a:t>Adult mortality has an average of 133.64 deaths per 1,000 population and a standard deviation of 77.52 deaths.</a:t>
          </a:r>
        </a:p>
      </dgm:t>
    </dgm:pt>
    <dgm:pt modelId="{B6820B1F-9F4B-43EF-8625-B5C8A92ED994}" type="parTrans" cxnId="{B32DED53-B386-4E89-A578-D2FE82E0A8BB}">
      <dgm:prSet/>
      <dgm:spPr/>
      <dgm:t>
        <a:bodyPr/>
        <a:lstStyle/>
        <a:p>
          <a:endParaRPr lang="en-US"/>
        </a:p>
      </dgm:t>
    </dgm:pt>
    <dgm:pt modelId="{BADE97BA-393C-4127-91CA-5DA6A90FD708}" type="sibTrans" cxnId="{B32DED53-B386-4E89-A578-D2FE82E0A8BB}">
      <dgm:prSet/>
      <dgm:spPr/>
      <dgm:t>
        <a:bodyPr/>
        <a:lstStyle/>
        <a:p>
          <a:endParaRPr lang="en-US"/>
        </a:p>
      </dgm:t>
    </dgm:pt>
    <dgm:pt modelId="{70D479F9-7D09-4E58-8AEC-857616E45AA7}">
      <dgm:prSet/>
      <dgm:spPr/>
      <dgm:t>
        <a:bodyPr/>
        <a:lstStyle/>
        <a:p>
          <a:r>
            <a:rPr lang="en-US"/>
            <a:t>The average number of infant deaths is 63.46, with a standard deviation of 217.35 deaths.</a:t>
          </a:r>
        </a:p>
      </dgm:t>
    </dgm:pt>
    <dgm:pt modelId="{CB696237-FE24-449D-A238-44BE2092C162}" type="parTrans" cxnId="{FE09BBBB-75E9-41AA-8ED9-9B3F2C1FA293}">
      <dgm:prSet/>
      <dgm:spPr/>
      <dgm:t>
        <a:bodyPr/>
        <a:lstStyle/>
        <a:p>
          <a:endParaRPr lang="en-US"/>
        </a:p>
      </dgm:t>
    </dgm:pt>
    <dgm:pt modelId="{5B597F5C-3261-4A95-8CEA-05A58E3733F2}" type="sibTrans" cxnId="{FE09BBBB-75E9-41AA-8ED9-9B3F2C1FA293}">
      <dgm:prSet/>
      <dgm:spPr/>
      <dgm:t>
        <a:bodyPr/>
        <a:lstStyle/>
        <a:p>
          <a:endParaRPr lang="en-US"/>
        </a:p>
      </dgm:t>
    </dgm:pt>
    <dgm:pt modelId="{8860D822-81A7-49B4-B727-C176C44214F1}">
      <dgm:prSet/>
      <dgm:spPr/>
      <dgm:t>
        <a:bodyPr/>
        <a:lstStyle/>
        <a:p>
          <a:r>
            <a:rPr lang="en-US"/>
            <a:t>Alcohol consumption per capita has an average of 1.99 liters, with a standard deviation of 2.41 liters.</a:t>
          </a:r>
        </a:p>
      </dgm:t>
    </dgm:pt>
    <dgm:pt modelId="{25724E41-F097-4A57-8181-B421F3214D1A}" type="parTrans" cxnId="{F25F6BAB-E175-42A3-8F2D-29ECFA27B84A}">
      <dgm:prSet/>
      <dgm:spPr/>
      <dgm:t>
        <a:bodyPr/>
        <a:lstStyle/>
        <a:p>
          <a:endParaRPr lang="en-US"/>
        </a:p>
      </dgm:t>
    </dgm:pt>
    <dgm:pt modelId="{EF7761C6-1B30-470B-A888-4C95378E99AC}" type="sibTrans" cxnId="{F25F6BAB-E175-42A3-8F2D-29ECFA27B84A}">
      <dgm:prSet/>
      <dgm:spPr/>
      <dgm:t>
        <a:bodyPr/>
        <a:lstStyle/>
        <a:p>
          <a:endParaRPr lang="en-US"/>
        </a:p>
      </dgm:t>
    </dgm:pt>
    <dgm:pt modelId="{9BD6E09C-12CB-4C0B-9937-6BA270A4498A}">
      <dgm:prSet/>
      <dgm:spPr/>
      <dgm:t>
        <a:bodyPr/>
        <a:lstStyle/>
        <a:p>
          <a:r>
            <a:rPr lang="en-US"/>
            <a:t>The average percentage expenditure on health is 493.97, with a standard deviation of 1169.13.</a:t>
          </a:r>
        </a:p>
      </dgm:t>
    </dgm:pt>
    <dgm:pt modelId="{7EB9ED6A-97AD-4DF9-90A4-FC58D840DBE0}" type="parTrans" cxnId="{3505149F-2870-46F6-8E7C-6B8A9F665876}">
      <dgm:prSet/>
      <dgm:spPr/>
      <dgm:t>
        <a:bodyPr/>
        <a:lstStyle/>
        <a:p>
          <a:endParaRPr lang="en-US"/>
        </a:p>
      </dgm:t>
    </dgm:pt>
    <dgm:pt modelId="{F2F5D536-C482-4C71-9B8C-C71F8312E696}" type="sibTrans" cxnId="{3505149F-2870-46F6-8E7C-6B8A9F665876}">
      <dgm:prSet/>
      <dgm:spPr/>
      <dgm:t>
        <a:bodyPr/>
        <a:lstStyle/>
        <a:p>
          <a:endParaRPr lang="en-US"/>
        </a:p>
      </dgm:t>
    </dgm:pt>
    <dgm:pt modelId="{C8B52043-6ADC-0E49-A90A-ABC1C01F9089}" type="pres">
      <dgm:prSet presAssocID="{00111BBA-53C7-485B-A66E-93F5CCD1DBB7}" presName="diagram" presStyleCnt="0">
        <dgm:presLayoutVars>
          <dgm:dir/>
          <dgm:resizeHandles val="exact"/>
        </dgm:presLayoutVars>
      </dgm:prSet>
      <dgm:spPr/>
    </dgm:pt>
    <dgm:pt modelId="{DE52D63A-440A-904A-BA7F-8B1B5C768ACB}" type="pres">
      <dgm:prSet presAssocID="{5E587FEE-6310-407C-AFBD-2E39AE23E12B}" presName="node" presStyleLbl="node1" presStyleIdx="0" presStyleCnt="5">
        <dgm:presLayoutVars>
          <dgm:bulletEnabled val="1"/>
        </dgm:presLayoutVars>
      </dgm:prSet>
      <dgm:spPr/>
    </dgm:pt>
    <dgm:pt modelId="{38869DBA-B310-244D-BA17-A488FB3AE62B}" type="pres">
      <dgm:prSet presAssocID="{CACF1E19-EA4D-4A6F-BE5E-8F951F8878D6}" presName="sibTrans" presStyleCnt="0"/>
      <dgm:spPr/>
    </dgm:pt>
    <dgm:pt modelId="{D740538F-CDE7-A340-AAFC-2C737D4A801B}" type="pres">
      <dgm:prSet presAssocID="{7D49EBE6-6E5E-427C-8EEF-DCA7C3144347}" presName="node" presStyleLbl="node1" presStyleIdx="1" presStyleCnt="5">
        <dgm:presLayoutVars>
          <dgm:bulletEnabled val="1"/>
        </dgm:presLayoutVars>
      </dgm:prSet>
      <dgm:spPr/>
    </dgm:pt>
    <dgm:pt modelId="{B0023F33-7462-F041-B2BD-7D19620A48CE}" type="pres">
      <dgm:prSet presAssocID="{BADE97BA-393C-4127-91CA-5DA6A90FD708}" presName="sibTrans" presStyleCnt="0"/>
      <dgm:spPr/>
    </dgm:pt>
    <dgm:pt modelId="{62198AB5-EE1E-9A40-91D4-8F1D8FFA2267}" type="pres">
      <dgm:prSet presAssocID="{70D479F9-7D09-4E58-8AEC-857616E45AA7}" presName="node" presStyleLbl="node1" presStyleIdx="2" presStyleCnt="5">
        <dgm:presLayoutVars>
          <dgm:bulletEnabled val="1"/>
        </dgm:presLayoutVars>
      </dgm:prSet>
      <dgm:spPr/>
    </dgm:pt>
    <dgm:pt modelId="{B6BF3831-0B94-2B46-8A40-C6994258A5F4}" type="pres">
      <dgm:prSet presAssocID="{5B597F5C-3261-4A95-8CEA-05A58E3733F2}" presName="sibTrans" presStyleCnt="0"/>
      <dgm:spPr/>
    </dgm:pt>
    <dgm:pt modelId="{5A8BDE83-1294-1741-986D-DC112CE84B45}" type="pres">
      <dgm:prSet presAssocID="{8860D822-81A7-49B4-B727-C176C44214F1}" presName="node" presStyleLbl="node1" presStyleIdx="3" presStyleCnt="5">
        <dgm:presLayoutVars>
          <dgm:bulletEnabled val="1"/>
        </dgm:presLayoutVars>
      </dgm:prSet>
      <dgm:spPr/>
    </dgm:pt>
    <dgm:pt modelId="{DF429139-CF1E-F342-AE8B-C40807A5E5F4}" type="pres">
      <dgm:prSet presAssocID="{EF7761C6-1B30-470B-A888-4C95378E99AC}" presName="sibTrans" presStyleCnt="0"/>
      <dgm:spPr/>
    </dgm:pt>
    <dgm:pt modelId="{E59F0445-4FD7-1F43-8AF8-7465A98FE304}" type="pres">
      <dgm:prSet presAssocID="{9BD6E09C-12CB-4C0B-9937-6BA270A4498A}" presName="node" presStyleLbl="node1" presStyleIdx="4" presStyleCnt="5">
        <dgm:presLayoutVars>
          <dgm:bulletEnabled val="1"/>
        </dgm:presLayoutVars>
      </dgm:prSet>
      <dgm:spPr/>
    </dgm:pt>
  </dgm:ptLst>
  <dgm:cxnLst>
    <dgm:cxn modelId="{64D5750A-3C61-BF40-8F91-3E3D7DBD7C96}" type="presOf" srcId="{9BD6E09C-12CB-4C0B-9937-6BA270A4498A}" destId="{E59F0445-4FD7-1F43-8AF8-7465A98FE304}" srcOrd="0" destOrd="0" presId="urn:microsoft.com/office/officeart/2005/8/layout/default"/>
    <dgm:cxn modelId="{B32DED53-B386-4E89-A578-D2FE82E0A8BB}" srcId="{00111BBA-53C7-485B-A66E-93F5CCD1DBB7}" destId="{7D49EBE6-6E5E-427C-8EEF-DCA7C3144347}" srcOrd="1" destOrd="0" parTransId="{B6820B1F-9F4B-43EF-8625-B5C8A92ED994}" sibTransId="{BADE97BA-393C-4127-91CA-5DA6A90FD708}"/>
    <dgm:cxn modelId="{C4EB3461-EA1A-2842-9158-CCEAB1D12C05}" type="presOf" srcId="{70D479F9-7D09-4E58-8AEC-857616E45AA7}" destId="{62198AB5-EE1E-9A40-91D4-8F1D8FFA2267}" srcOrd="0" destOrd="0" presId="urn:microsoft.com/office/officeart/2005/8/layout/default"/>
    <dgm:cxn modelId="{703AA562-A1BB-0C4A-A5E6-0562FE1E4852}" type="presOf" srcId="{5E587FEE-6310-407C-AFBD-2E39AE23E12B}" destId="{DE52D63A-440A-904A-BA7F-8B1B5C768ACB}" srcOrd="0" destOrd="0" presId="urn:microsoft.com/office/officeart/2005/8/layout/default"/>
    <dgm:cxn modelId="{2FFF2C70-D722-494B-A2D5-073D326BA1A2}" srcId="{00111BBA-53C7-485B-A66E-93F5CCD1DBB7}" destId="{5E587FEE-6310-407C-AFBD-2E39AE23E12B}" srcOrd="0" destOrd="0" parTransId="{6F8C7378-AC53-4284-9D19-A5831086C47F}" sibTransId="{CACF1E19-EA4D-4A6F-BE5E-8F951F8878D6}"/>
    <dgm:cxn modelId="{C50CB97E-D810-3A48-886A-126C092DC8B7}" type="presOf" srcId="{7D49EBE6-6E5E-427C-8EEF-DCA7C3144347}" destId="{D740538F-CDE7-A340-AAFC-2C737D4A801B}" srcOrd="0" destOrd="0" presId="urn:microsoft.com/office/officeart/2005/8/layout/default"/>
    <dgm:cxn modelId="{3505149F-2870-46F6-8E7C-6B8A9F665876}" srcId="{00111BBA-53C7-485B-A66E-93F5CCD1DBB7}" destId="{9BD6E09C-12CB-4C0B-9937-6BA270A4498A}" srcOrd="4" destOrd="0" parTransId="{7EB9ED6A-97AD-4DF9-90A4-FC58D840DBE0}" sibTransId="{F2F5D536-C482-4C71-9B8C-C71F8312E696}"/>
    <dgm:cxn modelId="{F25F6BAB-E175-42A3-8F2D-29ECFA27B84A}" srcId="{00111BBA-53C7-485B-A66E-93F5CCD1DBB7}" destId="{8860D822-81A7-49B4-B727-C176C44214F1}" srcOrd="3" destOrd="0" parTransId="{25724E41-F097-4A57-8181-B421F3214D1A}" sibTransId="{EF7761C6-1B30-470B-A888-4C95378E99AC}"/>
    <dgm:cxn modelId="{FE09BBBB-75E9-41AA-8ED9-9B3F2C1FA293}" srcId="{00111BBA-53C7-485B-A66E-93F5CCD1DBB7}" destId="{70D479F9-7D09-4E58-8AEC-857616E45AA7}" srcOrd="2" destOrd="0" parTransId="{CB696237-FE24-449D-A238-44BE2092C162}" sibTransId="{5B597F5C-3261-4A95-8CEA-05A58E3733F2}"/>
    <dgm:cxn modelId="{155F7EBF-DA55-6241-A7EA-49B7276F9F11}" type="presOf" srcId="{00111BBA-53C7-485B-A66E-93F5CCD1DBB7}" destId="{C8B52043-6ADC-0E49-A90A-ABC1C01F9089}" srcOrd="0" destOrd="0" presId="urn:microsoft.com/office/officeart/2005/8/layout/default"/>
    <dgm:cxn modelId="{AB4BC8F0-2B02-664A-8FB6-8994B9F3D9B3}" type="presOf" srcId="{8860D822-81A7-49B4-B727-C176C44214F1}" destId="{5A8BDE83-1294-1741-986D-DC112CE84B45}" srcOrd="0" destOrd="0" presId="urn:microsoft.com/office/officeart/2005/8/layout/default"/>
    <dgm:cxn modelId="{9F0F2A33-90AF-1844-B89A-7124C5BF1BF5}" type="presParOf" srcId="{C8B52043-6ADC-0E49-A90A-ABC1C01F9089}" destId="{DE52D63A-440A-904A-BA7F-8B1B5C768ACB}" srcOrd="0" destOrd="0" presId="urn:microsoft.com/office/officeart/2005/8/layout/default"/>
    <dgm:cxn modelId="{FCDEB565-035F-A543-93C1-684D72412427}" type="presParOf" srcId="{C8B52043-6ADC-0E49-A90A-ABC1C01F9089}" destId="{38869DBA-B310-244D-BA17-A488FB3AE62B}" srcOrd="1" destOrd="0" presId="urn:microsoft.com/office/officeart/2005/8/layout/default"/>
    <dgm:cxn modelId="{A6DC0753-06A8-3847-AA57-6AFC79AE8808}" type="presParOf" srcId="{C8B52043-6ADC-0E49-A90A-ABC1C01F9089}" destId="{D740538F-CDE7-A340-AAFC-2C737D4A801B}" srcOrd="2" destOrd="0" presId="urn:microsoft.com/office/officeart/2005/8/layout/default"/>
    <dgm:cxn modelId="{67954395-04FD-F649-9EA6-A0B735344E42}" type="presParOf" srcId="{C8B52043-6ADC-0E49-A90A-ABC1C01F9089}" destId="{B0023F33-7462-F041-B2BD-7D19620A48CE}" srcOrd="3" destOrd="0" presId="urn:microsoft.com/office/officeart/2005/8/layout/default"/>
    <dgm:cxn modelId="{1CF26531-3862-F54F-B2D4-27033707DAC5}" type="presParOf" srcId="{C8B52043-6ADC-0E49-A90A-ABC1C01F9089}" destId="{62198AB5-EE1E-9A40-91D4-8F1D8FFA2267}" srcOrd="4" destOrd="0" presId="urn:microsoft.com/office/officeart/2005/8/layout/default"/>
    <dgm:cxn modelId="{8586EC15-088E-DE47-AC74-E6C214948F09}" type="presParOf" srcId="{C8B52043-6ADC-0E49-A90A-ABC1C01F9089}" destId="{B6BF3831-0B94-2B46-8A40-C6994258A5F4}" srcOrd="5" destOrd="0" presId="urn:microsoft.com/office/officeart/2005/8/layout/default"/>
    <dgm:cxn modelId="{FB645551-CBB4-A44B-A92A-A251C1B5BDA5}" type="presParOf" srcId="{C8B52043-6ADC-0E49-A90A-ABC1C01F9089}" destId="{5A8BDE83-1294-1741-986D-DC112CE84B45}" srcOrd="6" destOrd="0" presId="urn:microsoft.com/office/officeart/2005/8/layout/default"/>
    <dgm:cxn modelId="{A540921F-901D-1C4A-B8AF-EFE331FF4216}" type="presParOf" srcId="{C8B52043-6ADC-0E49-A90A-ABC1C01F9089}" destId="{DF429139-CF1E-F342-AE8B-C40807A5E5F4}" srcOrd="7" destOrd="0" presId="urn:microsoft.com/office/officeart/2005/8/layout/default"/>
    <dgm:cxn modelId="{DCB6FCB2-4448-F048-988F-498FA633EDCB}" type="presParOf" srcId="{C8B52043-6ADC-0E49-A90A-ABC1C01F9089}" destId="{E59F0445-4FD7-1F43-8AF8-7465A98FE30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8E6163-D4FA-426C-8477-06CD8E5C8EC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388BEE3-A385-474F-92F2-1265E007B44C}">
      <dgm:prSet/>
      <dgm:spPr/>
      <dgm:t>
        <a:bodyPr/>
        <a:lstStyle/>
        <a:p>
          <a:r>
            <a:rPr lang="en-US"/>
            <a:t>Hepatitis B immunization coverage has an average of 84.11%, with a standard deviation of 21.98%.</a:t>
          </a:r>
        </a:p>
      </dgm:t>
    </dgm:pt>
    <dgm:pt modelId="{225C2B38-B091-4BE6-88B1-81562566DCA4}" type="parTrans" cxnId="{77F858C8-776B-4198-AF2B-28BD1496B6F3}">
      <dgm:prSet/>
      <dgm:spPr/>
      <dgm:t>
        <a:bodyPr/>
        <a:lstStyle/>
        <a:p>
          <a:endParaRPr lang="en-US"/>
        </a:p>
      </dgm:t>
    </dgm:pt>
    <dgm:pt modelId="{C8EAD603-364D-46C5-B83C-B1FC0024827F}" type="sibTrans" cxnId="{77F858C8-776B-4198-AF2B-28BD1496B6F3}">
      <dgm:prSet/>
      <dgm:spPr/>
      <dgm:t>
        <a:bodyPr/>
        <a:lstStyle/>
        <a:p>
          <a:endParaRPr lang="en-US"/>
        </a:p>
      </dgm:t>
    </dgm:pt>
    <dgm:pt modelId="{008F612E-7E6F-4829-B517-EDAF1DC0280C}">
      <dgm:prSet/>
      <dgm:spPr/>
      <dgm:t>
        <a:bodyPr/>
        <a:lstStyle/>
        <a:p>
          <a:r>
            <a:rPr lang="en-US"/>
            <a:t>The average number of measles cases is 4442.91, with a standard deviation of 13958.12 cases.</a:t>
          </a:r>
        </a:p>
      </dgm:t>
    </dgm:pt>
    <dgm:pt modelId="{E377827E-EB6C-4015-8190-1867DF293053}" type="parTrans" cxnId="{45415502-B3EB-4E96-AA58-E6A1CE582202}">
      <dgm:prSet/>
      <dgm:spPr/>
      <dgm:t>
        <a:bodyPr/>
        <a:lstStyle/>
        <a:p>
          <a:endParaRPr lang="en-US"/>
        </a:p>
      </dgm:t>
    </dgm:pt>
    <dgm:pt modelId="{3E75FC7E-777C-448A-8EF8-D6E25D4D7430}" type="sibTrans" cxnId="{45415502-B3EB-4E96-AA58-E6A1CE582202}">
      <dgm:prSet/>
      <dgm:spPr/>
      <dgm:t>
        <a:bodyPr/>
        <a:lstStyle/>
        <a:p>
          <a:endParaRPr lang="en-US"/>
        </a:p>
      </dgm:t>
    </dgm:pt>
    <dgm:pt modelId="{0B515FCE-830D-4957-9907-DB520AF15EA3}">
      <dgm:prSet/>
      <dgm:spPr/>
      <dgm:t>
        <a:bodyPr/>
        <a:lstStyle/>
        <a:p>
          <a:r>
            <a:rPr lang="en-US"/>
            <a:t>The average Body Mass Index (BMI) is 19.43, with a standard deviation of 4.51.</a:t>
          </a:r>
        </a:p>
      </dgm:t>
    </dgm:pt>
    <dgm:pt modelId="{70F5EB5D-0AF9-4078-9775-5E74BD4CC450}" type="parTrans" cxnId="{460A227E-1B50-48F4-86C8-8455C2472EB8}">
      <dgm:prSet/>
      <dgm:spPr/>
      <dgm:t>
        <a:bodyPr/>
        <a:lstStyle/>
        <a:p>
          <a:endParaRPr lang="en-US"/>
        </a:p>
      </dgm:t>
    </dgm:pt>
    <dgm:pt modelId="{D1FFC342-D275-40E7-9AE5-E2C35228C3A5}" type="sibTrans" cxnId="{460A227E-1B50-48F4-86C8-8455C2472EB8}">
      <dgm:prSet/>
      <dgm:spPr/>
      <dgm:t>
        <a:bodyPr/>
        <a:lstStyle/>
        <a:p>
          <a:endParaRPr lang="en-US"/>
        </a:p>
      </dgm:t>
    </dgm:pt>
    <dgm:pt modelId="{1BD67CAF-4EA7-4713-80DF-09668D1FB5E7}">
      <dgm:prSet/>
      <dgm:spPr/>
      <dgm:t>
        <a:bodyPr/>
        <a:lstStyle/>
        <a:p>
          <a:r>
            <a:rPr lang="en-US"/>
            <a:t>The average under-five deaths is 85.59, with a standard deviation of 21.22 deaths.</a:t>
          </a:r>
        </a:p>
      </dgm:t>
    </dgm:pt>
    <dgm:pt modelId="{CA4F85FF-882D-4815-9DBF-E50B19436FE7}" type="parTrans" cxnId="{7D9C164B-E6C9-40A4-8454-2903C68E19FA}">
      <dgm:prSet/>
      <dgm:spPr/>
      <dgm:t>
        <a:bodyPr/>
        <a:lstStyle/>
        <a:p>
          <a:endParaRPr lang="en-US"/>
        </a:p>
      </dgm:t>
    </dgm:pt>
    <dgm:pt modelId="{1D25F2E2-5AF2-46C9-AD10-F7E0E3A0C1DA}" type="sibTrans" cxnId="{7D9C164B-E6C9-40A4-8454-2903C68E19FA}">
      <dgm:prSet/>
      <dgm:spPr/>
      <dgm:t>
        <a:bodyPr/>
        <a:lstStyle/>
        <a:p>
          <a:endParaRPr lang="en-US"/>
        </a:p>
      </dgm:t>
    </dgm:pt>
    <dgm:pt modelId="{14FD389B-0CFE-4A9B-9972-155C261C5332}">
      <dgm:prSet/>
      <dgm:spPr/>
      <dgm:t>
        <a:bodyPr/>
        <a:lstStyle/>
        <a:p>
          <a:r>
            <a:rPr lang="en-US"/>
            <a:t>Polio immunization coverage has an average of 86.19%, with a standard deviation of 19.46%.</a:t>
          </a:r>
        </a:p>
      </dgm:t>
    </dgm:pt>
    <dgm:pt modelId="{A5EBB248-4C0F-4AA2-A09A-EA8AA61E4A38}" type="parTrans" cxnId="{008CA69C-223A-4A85-A224-B0E43D584A79}">
      <dgm:prSet/>
      <dgm:spPr/>
      <dgm:t>
        <a:bodyPr/>
        <a:lstStyle/>
        <a:p>
          <a:endParaRPr lang="en-US"/>
        </a:p>
      </dgm:t>
    </dgm:pt>
    <dgm:pt modelId="{4D515AA8-E436-4CB2-9DC9-CA6263BC66D9}" type="sibTrans" cxnId="{008CA69C-223A-4A85-A224-B0E43D584A79}">
      <dgm:prSet/>
      <dgm:spPr/>
      <dgm:t>
        <a:bodyPr/>
        <a:lstStyle/>
        <a:p>
          <a:endParaRPr lang="en-US"/>
        </a:p>
      </dgm:t>
    </dgm:pt>
    <dgm:pt modelId="{AE790C8C-C370-DA4B-A2BA-434630F0E995}" type="pres">
      <dgm:prSet presAssocID="{ED8E6163-D4FA-426C-8477-06CD8E5C8EC2}" presName="diagram" presStyleCnt="0">
        <dgm:presLayoutVars>
          <dgm:dir/>
          <dgm:resizeHandles val="exact"/>
        </dgm:presLayoutVars>
      </dgm:prSet>
      <dgm:spPr/>
    </dgm:pt>
    <dgm:pt modelId="{1DBF2B4B-80FD-A44D-A391-439A276646E4}" type="pres">
      <dgm:prSet presAssocID="{6388BEE3-A385-474F-92F2-1265E007B44C}" presName="node" presStyleLbl="node1" presStyleIdx="0" presStyleCnt="5">
        <dgm:presLayoutVars>
          <dgm:bulletEnabled val="1"/>
        </dgm:presLayoutVars>
      </dgm:prSet>
      <dgm:spPr/>
    </dgm:pt>
    <dgm:pt modelId="{844C1170-F7F0-9045-AC55-19FE82091271}" type="pres">
      <dgm:prSet presAssocID="{C8EAD603-364D-46C5-B83C-B1FC0024827F}" presName="sibTrans" presStyleCnt="0"/>
      <dgm:spPr/>
    </dgm:pt>
    <dgm:pt modelId="{6960ED8D-E6B3-674B-988F-8068BC9B5FA7}" type="pres">
      <dgm:prSet presAssocID="{008F612E-7E6F-4829-B517-EDAF1DC0280C}" presName="node" presStyleLbl="node1" presStyleIdx="1" presStyleCnt="5">
        <dgm:presLayoutVars>
          <dgm:bulletEnabled val="1"/>
        </dgm:presLayoutVars>
      </dgm:prSet>
      <dgm:spPr/>
    </dgm:pt>
    <dgm:pt modelId="{D85C14B0-7DD3-BE4D-841C-DFE92EBA5324}" type="pres">
      <dgm:prSet presAssocID="{3E75FC7E-777C-448A-8EF8-D6E25D4D7430}" presName="sibTrans" presStyleCnt="0"/>
      <dgm:spPr/>
    </dgm:pt>
    <dgm:pt modelId="{074E20F0-75DD-DF44-8E76-695AA33A099D}" type="pres">
      <dgm:prSet presAssocID="{0B515FCE-830D-4957-9907-DB520AF15EA3}" presName="node" presStyleLbl="node1" presStyleIdx="2" presStyleCnt="5">
        <dgm:presLayoutVars>
          <dgm:bulletEnabled val="1"/>
        </dgm:presLayoutVars>
      </dgm:prSet>
      <dgm:spPr/>
    </dgm:pt>
    <dgm:pt modelId="{5C388906-A933-6648-B852-C7C7CCB7B4EE}" type="pres">
      <dgm:prSet presAssocID="{D1FFC342-D275-40E7-9AE5-E2C35228C3A5}" presName="sibTrans" presStyleCnt="0"/>
      <dgm:spPr/>
    </dgm:pt>
    <dgm:pt modelId="{0A62A929-CBF8-C243-826E-FBE18ED3C8AE}" type="pres">
      <dgm:prSet presAssocID="{1BD67CAF-4EA7-4713-80DF-09668D1FB5E7}" presName="node" presStyleLbl="node1" presStyleIdx="3" presStyleCnt="5">
        <dgm:presLayoutVars>
          <dgm:bulletEnabled val="1"/>
        </dgm:presLayoutVars>
      </dgm:prSet>
      <dgm:spPr/>
    </dgm:pt>
    <dgm:pt modelId="{CCF02F9E-EAE2-AF4E-B01B-CD8F244A2290}" type="pres">
      <dgm:prSet presAssocID="{1D25F2E2-5AF2-46C9-AD10-F7E0E3A0C1DA}" presName="sibTrans" presStyleCnt="0"/>
      <dgm:spPr/>
    </dgm:pt>
    <dgm:pt modelId="{6DE0D12A-553A-9742-8216-EEF0B097E6B2}" type="pres">
      <dgm:prSet presAssocID="{14FD389B-0CFE-4A9B-9972-155C261C5332}" presName="node" presStyleLbl="node1" presStyleIdx="4" presStyleCnt="5">
        <dgm:presLayoutVars>
          <dgm:bulletEnabled val="1"/>
        </dgm:presLayoutVars>
      </dgm:prSet>
      <dgm:spPr/>
    </dgm:pt>
  </dgm:ptLst>
  <dgm:cxnLst>
    <dgm:cxn modelId="{45415502-B3EB-4E96-AA58-E6A1CE582202}" srcId="{ED8E6163-D4FA-426C-8477-06CD8E5C8EC2}" destId="{008F612E-7E6F-4829-B517-EDAF1DC0280C}" srcOrd="1" destOrd="0" parTransId="{E377827E-EB6C-4015-8190-1867DF293053}" sibTransId="{3E75FC7E-777C-448A-8EF8-D6E25D4D7430}"/>
    <dgm:cxn modelId="{8CDE531B-B1D3-0C46-B131-AF60BA2075EF}" type="presOf" srcId="{14FD389B-0CFE-4A9B-9972-155C261C5332}" destId="{6DE0D12A-553A-9742-8216-EEF0B097E6B2}" srcOrd="0" destOrd="0" presId="urn:microsoft.com/office/officeart/2005/8/layout/default"/>
    <dgm:cxn modelId="{F24F2B28-3C12-B24A-98F0-DDE06FFEAAAA}" type="presOf" srcId="{1BD67CAF-4EA7-4713-80DF-09668D1FB5E7}" destId="{0A62A929-CBF8-C243-826E-FBE18ED3C8AE}" srcOrd="0" destOrd="0" presId="urn:microsoft.com/office/officeart/2005/8/layout/default"/>
    <dgm:cxn modelId="{E3D26748-1C7F-4F46-9BB6-252A37BBA913}" type="presOf" srcId="{008F612E-7E6F-4829-B517-EDAF1DC0280C}" destId="{6960ED8D-E6B3-674B-988F-8068BC9B5FA7}" srcOrd="0" destOrd="0" presId="urn:microsoft.com/office/officeart/2005/8/layout/default"/>
    <dgm:cxn modelId="{7D9C164B-E6C9-40A4-8454-2903C68E19FA}" srcId="{ED8E6163-D4FA-426C-8477-06CD8E5C8EC2}" destId="{1BD67CAF-4EA7-4713-80DF-09668D1FB5E7}" srcOrd="3" destOrd="0" parTransId="{CA4F85FF-882D-4815-9DBF-E50B19436FE7}" sibTransId="{1D25F2E2-5AF2-46C9-AD10-F7E0E3A0C1DA}"/>
    <dgm:cxn modelId="{460A227E-1B50-48F4-86C8-8455C2472EB8}" srcId="{ED8E6163-D4FA-426C-8477-06CD8E5C8EC2}" destId="{0B515FCE-830D-4957-9907-DB520AF15EA3}" srcOrd="2" destOrd="0" parTransId="{70F5EB5D-0AF9-4078-9775-5E74BD4CC450}" sibTransId="{D1FFC342-D275-40E7-9AE5-E2C35228C3A5}"/>
    <dgm:cxn modelId="{A3FEB59A-2625-5D4C-A80C-A4FF3EF62839}" type="presOf" srcId="{6388BEE3-A385-474F-92F2-1265E007B44C}" destId="{1DBF2B4B-80FD-A44D-A391-439A276646E4}" srcOrd="0" destOrd="0" presId="urn:microsoft.com/office/officeart/2005/8/layout/default"/>
    <dgm:cxn modelId="{008CA69C-223A-4A85-A224-B0E43D584A79}" srcId="{ED8E6163-D4FA-426C-8477-06CD8E5C8EC2}" destId="{14FD389B-0CFE-4A9B-9972-155C261C5332}" srcOrd="4" destOrd="0" parTransId="{A5EBB248-4C0F-4AA2-A09A-EA8AA61E4A38}" sibTransId="{4D515AA8-E436-4CB2-9DC9-CA6263BC66D9}"/>
    <dgm:cxn modelId="{77F858C8-776B-4198-AF2B-28BD1496B6F3}" srcId="{ED8E6163-D4FA-426C-8477-06CD8E5C8EC2}" destId="{6388BEE3-A385-474F-92F2-1265E007B44C}" srcOrd="0" destOrd="0" parTransId="{225C2B38-B091-4BE6-88B1-81562566DCA4}" sibTransId="{C8EAD603-364D-46C5-B83C-B1FC0024827F}"/>
    <dgm:cxn modelId="{BAA5A2E9-5038-B343-94B6-9DCC5C6AEA26}" type="presOf" srcId="{0B515FCE-830D-4957-9907-DB520AF15EA3}" destId="{074E20F0-75DD-DF44-8E76-695AA33A099D}" srcOrd="0" destOrd="0" presId="urn:microsoft.com/office/officeart/2005/8/layout/default"/>
    <dgm:cxn modelId="{510690F5-4972-A141-99BE-D9AE7E39FFDB}" type="presOf" srcId="{ED8E6163-D4FA-426C-8477-06CD8E5C8EC2}" destId="{AE790C8C-C370-DA4B-A2BA-434630F0E995}" srcOrd="0" destOrd="0" presId="urn:microsoft.com/office/officeart/2005/8/layout/default"/>
    <dgm:cxn modelId="{DEC3A955-8A45-1544-952F-10ED3B49D0C4}" type="presParOf" srcId="{AE790C8C-C370-DA4B-A2BA-434630F0E995}" destId="{1DBF2B4B-80FD-A44D-A391-439A276646E4}" srcOrd="0" destOrd="0" presId="urn:microsoft.com/office/officeart/2005/8/layout/default"/>
    <dgm:cxn modelId="{724D7892-0F88-1248-A646-B3B6FF137A8E}" type="presParOf" srcId="{AE790C8C-C370-DA4B-A2BA-434630F0E995}" destId="{844C1170-F7F0-9045-AC55-19FE82091271}" srcOrd="1" destOrd="0" presId="urn:microsoft.com/office/officeart/2005/8/layout/default"/>
    <dgm:cxn modelId="{3CAABF94-FFEF-3C47-AE28-160B7E8DFD29}" type="presParOf" srcId="{AE790C8C-C370-DA4B-A2BA-434630F0E995}" destId="{6960ED8D-E6B3-674B-988F-8068BC9B5FA7}" srcOrd="2" destOrd="0" presId="urn:microsoft.com/office/officeart/2005/8/layout/default"/>
    <dgm:cxn modelId="{AE63D13C-105E-C545-8761-4D7DBB07CA3F}" type="presParOf" srcId="{AE790C8C-C370-DA4B-A2BA-434630F0E995}" destId="{D85C14B0-7DD3-BE4D-841C-DFE92EBA5324}" srcOrd="3" destOrd="0" presId="urn:microsoft.com/office/officeart/2005/8/layout/default"/>
    <dgm:cxn modelId="{FBE6DE62-E41F-0A42-BF5B-FFD936B55B9C}" type="presParOf" srcId="{AE790C8C-C370-DA4B-A2BA-434630F0E995}" destId="{074E20F0-75DD-DF44-8E76-695AA33A099D}" srcOrd="4" destOrd="0" presId="urn:microsoft.com/office/officeart/2005/8/layout/default"/>
    <dgm:cxn modelId="{457B51A0-ED37-1D4E-B6BB-FE317DC90BC2}" type="presParOf" srcId="{AE790C8C-C370-DA4B-A2BA-434630F0E995}" destId="{5C388906-A933-6648-B852-C7C7CCB7B4EE}" srcOrd="5" destOrd="0" presId="urn:microsoft.com/office/officeart/2005/8/layout/default"/>
    <dgm:cxn modelId="{9E1C38E5-1969-A64F-8B64-FF82F593E655}" type="presParOf" srcId="{AE790C8C-C370-DA4B-A2BA-434630F0E995}" destId="{0A62A929-CBF8-C243-826E-FBE18ED3C8AE}" srcOrd="6" destOrd="0" presId="urn:microsoft.com/office/officeart/2005/8/layout/default"/>
    <dgm:cxn modelId="{73E7ECEF-39F9-454A-978D-702E78CEC884}" type="presParOf" srcId="{AE790C8C-C370-DA4B-A2BA-434630F0E995}" destId="{CCF02F9E-EAE2-AF4E-B01B-CD8F244A2290}" srcOrd="7" destOrd="0" presId="urn:microsoft.com/office/officeart/2005/8/layout/default"/>
    <dgm:cxn modelId="{CCAB382F-5614-B94A-8DFF-304C3AACE61F}" type="presParOf" srcId="{AE790C8C-C370-DA4B-A2BA-434630F0E995}" destId="{6DE0D12A-553A-9742-8216-EEF0B097E6B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77A36-961C-CF4E-9357-64391FDF916F}">
      <dsp:nvSpPr>
        <dsp:cNvPr id="0" name=""/>
        <dsp:cNvSpPr/>
      </dsp:nvSpPr>
      <dsp:spPr>
        <a:xfrm>
          <a:off x="0"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Quantitative</a:t>
          </a:r>
        </a:p>
      </dsp:txBody>
      <dsp:txXfrm>
        <a:off x="0" y="280474"/>
        <a:ext cx="2795794" cy="1677476"/>
      </dsp:txXfrm>
    </dsp:sp>
    <dsp:sp modelId="{411258A4-11B8-984A-BD28-C6F5604C5AA5}">
      <dsp:nvSpPr>
        <dsp:cNvPr id="0" name=""/>
        <dsp:cNvSpPr/>
      </dsp:nvSpPr>
      <dsp:spPr>
        <a:xfrm>
          <a:off x="3075373"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Linear Regression</a:t>
          </a:r>
        </a:p>
      </dsp:txBody>
      <dsp:txXfrm>
        <a:off x="3075373" y="280474"/>
        <a:ext cx="2795794" cy="1677476"/>
      </dsp:txXfrm>
    </dsp:sp>
    <dsp:sp modelId="{126217E3-E2B4-0D4C-B1F7-7E3851FBEF42}">
      <dsp:nvSpPr>
        <dsp:cNvPr id="0" name=""/>
        <dsp:cNvSpPr/>
      </dsp:nvSpPr>
      <dsp:spPr>
        <a:xfrm>
          <a:off x="6150746"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Hypothesis Testing</a:t>
          </a:r>
        </a:p>
      </dsp:txBody>
      <dsp:txXfrm>
        <a:off x="6150746" y="280474"/>
        <a:ext cx="2795794" cy="1677476"/>
      </dsp:txXfrm>
    </dsp:sp>
    <dsp:sp modelId="{12BD3CBC-6AA1-7A43-950C-10BA4F52BB29}">
      <dsp:nvSpPr>
        <dsp:cNvPr id="0" name=""/>
        <dsp:cNvSpPr/>
      </dsp:nvSpPr>
      <dsp:spPr>
        <a:xfrm>
          <a:off x="0" y="2237530"/>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Random Forest Regressor</a:t>
          </a:r>
        </a:p>
      </dsp:txBody>
      <dsp:txXfrm>
        <a:off x="0" y="2237530"/>
        <a:ext cx="2795794" cy="1677476"/>
      </dsp:txXfrm>
    </dsp:sp>
    <dsp:sp modelId="{08F7243E-BD89-FB42-943E-D02E3C83DDC8}">
      <dsp:nvSpPr>
        <dsp:cNvPr id="0" name=""/>
        <dsp:cNvSpPr/>
      </dsp:nvSpPr>
      <dsp:spPr>
        <a:xfrm>
          <a:off x="3075373" y="2237530"/>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SVR</a:t>
          </a:r>
        </a:p>
      </dsp:txBody>
      <dsp:txXfrm>
        <a:off x="3075373" y="2237530"/>
        <a:ext cx="2795794" cy="1677476"/>
      </dsp:txXfrm>
    </dsp:sp>
    <dsp:sp modelId="{00C95BEC-034B-DF46-A72B-45B8455FD15A}">
      <dsp:nvSpPr>
        <dsp:cNvPr id="0" name=""/>
        <dsp:cNvSpPr/>
      </dsp:nvSpPr>
      <dsp:spPr>
        <a:xfrm>
          <a:off x="6150746" y="2237530"/>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XGBoost</a:t>
          </a:r>
        </a:p>
      </dsp:txBody>
      <dsp:txXfrm>
        <a:off x="6150746" y="2237530"/>
        <a:ext cx="2795794" cy="1677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68480-00DC-3D46-A071-BE9BD14BB6FE}">
      <dsp:nvSpPr>
        <dsp:cNvPr id="0" name=""/>
        <dsp:cNvSpPr/>
      </dsp:nvSpPr>
      <dsp:spPr>
        <a:xfrm>
          <a:off x="0" y="0"/>
          <a:ext cx="7157232" cy="9230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Linear Regression: R² score of 0.82, mean squared error of 17.34</a:t>
          </a:r>
        </a:p>
      </dsp:txBody>
      <dsp:txXfrm>
        <a:off x="27034" y="27034"/>
        <a:ext cx="6083243" cy="868937"/>
      </dsp:txXfrm>
    </dsp:sp>
    <dsp:sp modelId="{A96954F4-9950-FD44-8A6C-C9D5EC9AE6A9}">
      <dsp:nvSpPr>
        <dsp:cNvPr id="0" name=""/>
        <dsp:cNvSpPr/>
      </dsp:nvSpPr>
      <dsp:spPr>
        <a:xfrm>
          <a:off x="599418" y="1090825"/>
          <a:ext cx="7157232" cy="9230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Decision Tree: R² score of 0.91, mean squared error of 9.71</a:t>
          </a:r>
        </a:p>
      </dsp:txBody>
      <dsp:txXfrm>
        <a:off x="626452" y="1117859"/>
        <a:ext cx="5903792" cy="868937"/>
      </dsp:txXfrm>
    </dsp:sp>
    <dsp:sp modelId="{9E42F2F9-F13C-B442-955E-98FA5D676E6D}">
      <dsp:nvSpPr>
        <dsp:cNvPr id="0" name=""/>
        <dsp:cNvSpPr/>
      </dsp:nvSpPr>
      <dsp:spPr>
        <a:xfrm>
          <a:off x="1189889" y="2181650"/>
          <a:ext cx="7157232" cy="9230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Random Forest: R² score of 0.95, mean squared error of 6.29</a:t>
          </a:r>
        </a:p>
      </dsp:txBody>
      <dsp:txXfrm>
        <a:off x="1216923" y="2208684"/>
        <a:ext cx="5912739" cy="868937"/>
      </dsp:txXfrm>
    </dsp:sp>
    <dsp:sp modelId="{12241494-ADA8-9046-9919-C6DDF5DE1D32}">
      <dsp:nvSpPr>
        <dsp:cNvPr id="0" name=""/>
        <dsp:cNvSpPr/>
      </dsp:nvSpPr>
      <dsp:spPr>
        <a:xfrm>
          <a:off x="1789308" y="3272475"/>
          <a:ext cx="7157232" cy="9230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KNN: R² score of 0.79, mean squared error of 20.21</a:t>
          </a:r>
        </a:p>
      </dsp:txBody>
      <dsp:txXfrm>
        <a:off x="1816342" y="3299509"/>
        <a:ext cx="5903792" cy="868937"/>
      </dsp:txXfrm>
    </dsp:sp>
    <dsp:sp modelId="{ED1E963B-3B7B-8741-9519-D06CAB075D09}">
      <dsp:nvSpPr>
        <dsp:cNvPr id="0" name=""/>
        <dsp:cNvSpPr/>
      </dsp:nvSpPr>
      <dsp:spPr>
        <a:xfrm>
          <a:off x="6557279" y="706938"/>
          <a:ext cx="599953" cy="599953"/>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692268" y="706938"/>
        <a:ext cx="329975" cy="451465"/>
      </dsp:txXfrm>
    </dsp:sp>
    <dsp:sp modelId="{38F1A67B-90D6-BB4B-8F7C-7B106783AFA9}">
      <dsp:nvSpPr>
        <dsp:cNvPr id="0" name=""/>
        <dsp:cNvSpPr/>
      </dsp:nvSpPr>
      <dsp:spPr>
        <a:xfrm>
          <a:off x="7156697" y="1797763"/>
          <a:ext cx="599953" cy="599953"/>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91686" y="1797763"/>
        <a:ext cx="329975" cy="451465"/>
      </dsp:txXfrm>
    </dsp:sp>
    <dsp:sp modelId="{A7C92191-4A54-3347-A65B-EE713BCE927E}">
      <dsp:nvSpPr>
        <dsp:cNvPr id="0" name=""/>
        <dsp:cNvSpPr/>
      </dsp:nvSpPr>
      <dsp:spPr>
        <a:xfrm>
          <a:off x="7747168" y="2888588"/>
          <a:ext cx="599953" cy="599953"/>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2157" y="2888588"/>
        <a:ext cx="329975" cy="451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D63A-440A-904A-BA7F-8B1B5C768ACB}">
      <dsp:nvSpPr>
        <dsp:cNvPr id="0" name=""/>
        <dsp:cNvSpPr/>
      </dsp:nvSpPr>
      <dsp:spPr>
        <a:xfrm>
          <a:off x="0"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life expectancy across all countries is 71.19 years, with a standard deviation of 5.78 years.</a:t>
          </a:r>
        </a:p>
      </dsp:txBody>
      <dsp:txXfrm>
        <a:off x="0" y="280474"/>
        <a:ext cx="2795794" cy="1677476"/>
      </dsp:txXfrm>
    </dsp:sp>
    <dsp:sp modelId="{D740538F-CDE7-A340-AAFC-2C737D4A801B}">
      <dsp:nvSpPr>
        <dsp:cNvPr id="0" name=""/>
        <dsp:cNvSpPr/>
      </dsp:nvSpPr>
      <dsp:spPr>
        <a:xfrm>
          <a:off x="3075373"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Adult mortality has an average of 133.64 deaths per 1,000 population and a standard deviation of 77.52 deaths.</a:t>
          </a:r>
        </a:p>
      </dsp:txBody>
      <dsp:txXfrm>
        <a:off x="3075373" y="280474"/>
        <a:ext cx="2795794" cy="1677476"/>
      </dsp:txXfrm>
    </dsp:sp>
    <dsp:sp modelId="{62198AB5-EE1E-9A40-91D4-8F1D8FFA2267}">
      <dsp:nvSpPr>
        <dsp:cNvPr id="0" name=""/>
        <dsp:cNvSpPr/>
      </dsp:nvSpPr>
      <dsp:spPr>
        <a:xfrm>
          <a:off x="6150746" y="280474"/>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number of infant deaths is 63.46, with a standard deviation of 217.35 deaths.</a:t>
          </a:r>
        </a:p>
      </dsp:txBody>
      <dsp:txXfrm>
        <a:off x="6150746" y="280474"/>
        <a:ext cx="2795794" cy="1677476"/>
      </dsp:txXfrm>
    </dsp:sp>
    <dsp:sp modelId="{5A8BDE83-1294-1741-986D-DC112CE84B45}">
      <dsp:nvSpPr>
        <dsp:cNvPr id="0" name=""/>
        <dsp:cNvSpPr/>
      </dsp:nvSpPr>
      <dsp:spPr>
        <a:xfrm>
          <a:off x="1537686" y="2237530"/>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Alcohol consumption per capita has an average of 1.99 liters, with a standard deviation of 2.41 liters.</a:t>
          </a:r>
        </a:p>
      </dsp:txBody>
      <dsp:txXfrm>
        <a:off x="1537686" y="2237530"/>
        <a:ext cx="2795794" cy="1677476"/>
      </dsp:txXfrm>
    </dsp:sp>
    <dsp:sp modelId="{E59F0445-4FD7-1F43-8AF8-7465A98FE304}">
      <dsp:nvSpPr>
        <dsp:cNvPr id="0" name=""/>
        <dsp:cNvSpPr/>
      </dsp:nvSpPr>
      <dsp:spPr>
        <a:xfrm>
          <a:off x="4613060" y="2237530"/>
          <a:ext cx="2795794" cy="16774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percentage expenditure on health is 493.97, with a standard deviation of 1169.13.</a:t>
          </a:r>
        </a:p>
      </dsp:txBody>
      <dsp:txXfrm>
        <a:off x="4613060" y="2237530"/>
        <a:ext cx="2795794" cy="1677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F2B4B-80FD-A44D-A391-439A276646E4}">
      <dsp:nvSpPr>
        <dsp:cNvPr id="0" name=""/>
        <dsp:cNvSpPr/>
      </dsp:nvSpPr>
      <dsp:spPr>
        <a:xfrm>
          <a:off x="0" y="895994"/>
          <a:ext cx="2856508" cy="1713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Hepatitis B immunization coverage has an average of 84.11%, with a standard deviation of 21.98%.</a:t>
          </a:r>
        </a:p>
      </dsp:txBody>
      <dsp:txXfrm>
        <a:off x="0" y="895994"/>
        <a:ext cx="2856508" cy="1713904"/>
      </dsp:txXfrm>
    </dsp:sp>
    <dsp:sp modelId="{6960ED8D-E6B3-674B-988F-8068BC9B5FA7}">
      <dsp:nvSpPr>
        <dsp:cNvPr id="0" name=""/>
        <dsp:cNvSpPr/>
      </dsp:nvSpPr>
      <dsp:spPr>
        <a:xfrm>
          <a:off x="3142158" y="895994"/>
          <a:ext cx="2856508" cy="1713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number of measles cases is 4442.91, with a standard deviation of 13958.12 cases.</a:t>
          </a:r>
        </a:p>
      </dsp:txBody>
      <dsp:txXfrm>
        <a:off x="3142158" y="895994"/>
        <a:ext cx="2856508" cy="1713904"/>
      </dsp:txXfrm>
    </dsp:sp>
    <dsp:sp modelId="{074E20F0-75DD-DF44-8E76-695AA33A099D}">
      <dsp:nvSpPr>
        <dsp:cNvPr id="0" name=""/>
        <dsp:cNvSpPr/>
      </dsp:nvSpPr>
      <dsp:spPr>
        <a:xfrm>
          <a:off x="6284317" y="895994"/>
          <a:ext cx="2856508" cy="1713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Body Mass Index (BMI) is 19.43, with a standard deviation of 4.51.</a:t>
          </a:r>
        </a:p>
      </dsp:txBody>
      <dsp:txXfrm>
        <a:off x="6284317" y="895994"/>
        <a:ext cx="2856508" cy="1713904"/>
      </dsp:txXfrm>
    </dsp:sp>
    <dsp:sp modelId="{0A62A929-CBF8-C243-826E-FBE18ED3C8AE}">
      <dsp:nvSpPr>
        <dsp:cNvPr id="0" name=""/>
        <dsp:cNvSpPr/>
      </dsp:nvSpPr>
      <dsp:spPr>
        <a:xfrm>
          <a:off x="1571079" y="2895549"/>
          <a:ext cx="2856508" cy="1713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average under-five deaths is 85.59, with a standard deviation of 21.22 deaths.</a:t>
          </a:r>
        </a:p>
      </dsp:txBody>
      <dsp:txXfrm>
        <a:off x="1571079" y="2895549"/>
        <a:ext cx="2856508" cy="1713904"/>
      </dsp:txXfrm>
    </dsp:sp>
    <dsp:sp modelId="{6DE0D12A-553A-9742-8216-EEF0B097E6B2}">
      <dsp:nvSpPr>
        <dsp:cNvPr id="0" name=""/>
        <dsp:cNvSpPr/>
      </dsp:nvSpPr>
      <dsp:spPr>
        <a:xfrm>
          <a:off x="4713238" y="2895549"/>
          <a:ext cx="2856508" cy="1713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Polio immunization coverage has an average of 86.19%, with a standard deviation of 19.46%.</a:t>
          </a:r>
        </a:p>
      </dsp:txBody>
      <dsp:txXfrm>
        <a:off x="4713238" y="2895549"/>
        <a:ext cx="2856508" cy="17139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F96E6-C7D0-B745-AA19-C8C28291C4B8}"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6F0C0-16FF-5649-A684-84A4E20BBC6E}" type="slidenum">
              <a:rPr lang="en-US" smtClean="0"/>
              <a:t>‹#›</a:t>
            </a:fld>
            <a:endParaRPr lang="en-US"/>
          </a:p>
        </p:txBody>
      </p:sp>
    </p:spTree>
    <p:extLst>
      <p:ext uri="{BB962C8B-B14F-4D97-AF65-F5344CB8AC3E}">
        <p14:creationId xmlns:p14="http://schemas.microsoft.com/office/powerpoint/2010/main" val="174056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57327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258478-27B5-F341-81D9-242918C828A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45507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2901360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672695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793466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569255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2991662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52804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425607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731615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422400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258478-27B5-F341-81D9-242918C828A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50492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258478-27B5-F341-81D9-242918C828AE}" type="datetimeFigureOut">
              <a:rPr lang="en-US" smtClean="0"/>
              <a:t>4/24/23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2116036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252554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130540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7258478-27B5-F341-81D9-242918C828AE}" type="datetimeFigureOut">
              <a:rPr lang="en-US" smtClean="0"/>
              <a:t>4/24/23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73902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258478-27B5-F341-81D9-242918C828A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F7573F-63A5-704A-9948-D20849B0920F}" type="slidenum">
              <a:rPr lang="en-US" smtClean="0"/>
              <a:t>‹#›</a:t>
            </a:fld>
            <a:endParaRPr lang="en-US"/>
          </a:p>
        </p:txBody>
      </p:sp>
    </p:spTree>
    <p:extLst>
      <p:ext uri="{BB962C8B-B14F-4D97-AF65-F5344CB8AC3E}">
        <p14:creationId xmlns:p14="http://schemas.microsoft.com/office/powerpoint/2010/main" val="926953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7258478-27B5-F341-81D9-242918C828AE}" type="datetimeFigureOut">
              <a:rPr lang="en-US" smtClean="0"/>
              <a:t>4/24/23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3F7573F-63A5-704A-9948-D20849B0920F}" type="slidenum">
              <a:rPr lang="en-US" smtClean="0"/>
              <a:t>‹#›</a:t>
            </a:fld>
            <a:endParaRPr lang="en-US"/>
          </a:p>
        </p:txBody>
      </p:sp>
    </p:spTree>
    <p:extLst>
      <p:ext uri="{BB962C8B-B14F-4D97-AF65-F5344CB8AC3E}">
        <p14:creationId xmlns:p14="http://schemas.microsoft.com/office/powerpoint/2010/main" val="26415330"/>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05BE-C4BC-2723-7207-9A5E7B49C28E}"/>
              </a:ext>
            </a:extLst>
          </p:cNvPr>
          <p:cNvSpPr>
            <a:spLocks noGrp="1"/>
          </p:cNvSpPr>
          <p:nvPr>
            <p:ph type="ctrTitle"/>
          </p:nvPr>
        </p:nvSpPr>
        <p:spPr>
          <a:xfrm>
            <a:off x="594359" y="687479"/>
            <a:ext cx="5501641" cy="1574874"/>
          </a:xfrm>
        </p:spPr>
        <p:txBody>
          <a:bodyPr vert="horz" lIns="91440" tIns="45720" rIns="91440" bIns="45720" rtlCol="0" anchor="b">
            <a:normAutofit fontScale="90000"/>
          </a:bodyPr>
          <a:lstStyle/>
          <a:p>
            <a:pPr algn="l"/>
            <a:r>
              <a:rPr lang="en-US" sz="4200" b="1" kern="1200" dirty="0">
                <a:solidFill>
                  <a:schemeClr val="tx1"/>
                </a:solidFill>
                <a:latin typeface="+mj-lt"/>
                <a:ea typeface="+mj-ea"/>
                <a:cs typeface="+mj-cs"/>
              </a:rPr>
              <a:t>Life Expectancy Improvement Project</a:t>
            </a:r>
          </a:p>
        </p:txBody>
      </p:sp>
      <p:sp>
        <p:nvSpPr>
          <p:cNvPr id="3" name="Subtitle 2">
            <a:extLst>
              <a:ext uri="{FF2B5EF4-FFF2-40B4-BE49-F238E27FC236}">
                <a16:creationId xmlns:a16="http://schemas.microsoft.com/office/drawing/2014/main" id="{3F1256AD-5D1D-90F1-C96A-E21943200D5B}"/>
              </a:ext>
            </a:extLst>
          </p:cNvPr>
          <p:cNvSpPr>
            <a:spLocks noGrp="1"/>
          </p:cNvSpPr>
          <p:nvPr>
            <p:ph type="subTitle" idx="1"/>
          </p:nvPr>
        </p:nvSpPr>
        <p:spPr>
          <a:xfrm>
            <a:off x="594359" y="3078760"/>
            <a:ext cx="6757911" cy="3102168"/>
          </a:xfrm>
        </p:spPr>
        <p:txBody>
          <a:bodyPr vert="horz" lIns="91440" tIns="45720" rIns="91440" bIns="45720" rtlCol="0" anchor="ctr">
            <a:normAutofit/>
          </a:bodyPr>
          <a:lstStyle/>
          <a:p>
            <a:pPr indent="-228600" algn="l">
              <a:buFont typeface="Arial" panose="020B0604020202020204" pitchFamily="34" charset="0"/>
              <a:buChar char="•"/>
            </a:pPr>
            <a:r>
              <a:rPr lang="en-US" sz="2000" b="1" dirty="0">
                <a:solidFill>
                  <a:schemeClr val="tx1"/>
                </a:solidFill>
              </a:rPr>
              <a:t>Team Members:</a:t>
            </a:r>
          </a:p>
          <a:p>
            <a:pPr indent="-228600" algn="l">
              <a:buFont typeface="Arial" panose="020B0604020202020204" pitchFamily="34" charset="0"/>
              <a:buChar char="•"/>
            </a:pPr>
            <a:r>
              <a:rPr lang="en-US" sz="2000" b="1" dirty="0"/>
              <a:t>Fawad Khan</a:t>
            </a:r>
          </a:p>
          <a:p>
            <a:pPr indent="-228600" algn="l">
              <a:buFont typeface="Arial" panose="020B0604020202020204" pitchFamily="34" charset="0"/>
              <a:buChar char="•"/>
            </a:pPr>
            <a:r>
              <a:rPr lang="en-US" sz="2000" b="1" dirty="0" err="1"/>
              <a:t>Divya</a:t>
            </a:r>
            <a:r>
              <a:rPr lang="en-US" sz="2000" b="1" dirty="0"/>
              <a:t> </a:t>
            </a:r>
            <a:r>
              <a:rPr lang="en-US" sz="2000" b="1" dirty="0" err="1"/>
              <a:t>Thailam</a:t>
            </a:r>
            <a:endParaRPr lang="en-US" sz="2000" b="1" dirty="0"/>
          </a:p>
          <a:p>
            <a:pPr indent="-228600" algn="l">
              <a:buFont typeface="Arial" panose="020B0604020202020204" pitchFamily="34" charset="0"/>
              <a:buChar char="•"/>
            </a:pPr>
            <a:r>
              <a:rPr lang="en-US" sz="2000" b="1" dirty="0"/>
              <a:t>Reshma Madhuri</a:t>
            </a:r>
          </a:p>
          <a:p>
            <a:pPr indent="-228600" algn="l">
              <a:buFont typeface="Arial" panose="020B0604020202020204" pitchFamily="34" charset="0"/>
              <a:buChar char="•"/>
            </a:pPr>
            <a:r>
              <a:rPr lang="en-US" sz="2000" b="1" dirty="0" err="1">
                <a:effectLst/>
              </a:rPr>
              <a:t>Pravalika</a:t>
            </a:r>
            <a:r>
              <a:rPr lang="en-US" sz="2000" b="1" dirty="0">
                <a:effectLst/>
              </a:rPr>
              <a:t> </a:t>
            </a:r>
            <a:r>
              <a:rPr lang="en-US" sz="2000" b="1" dirty="0" err="1">
                <a:effectLst/>
              </a:rPr>
              <a:t>Vulimiri</a:t>
            </a:r>
            <a:endParaRPr lang="en-US" sz="2000" b="1" dirty="0">
              <a:effectLst/>
            </a:endParaRPr>
          </a:p>
          <a:p>
            <a:pPr marL="0" marR="0" indent="-228600" algn="l">
              <a:spcBef>
                <a:spcPts val="1000"/>
              </a:spcBef>
              <a:spcAft>
                <a:spcPts val="0"/>
              </a:spcAft>
              <a:buFont typeface="Arial" panose="020B0604020202020204" pitchFamily="34" charset="0"/>
              <a:buChar char="•"/>
            </a:pPr>
            <a:r>
              <a:rPr lang="en-US" sz="2000" b="1" dirty="0">
                <a:effectLst/>
              </a:rPr>
              <a:t>Naga Adithya Kaushik </a:t>
            </a:r>
            <a:r>
              <a:rPr lang="en-US" sz="2000" b="1" dirty="0" err="1">
                <a:effectLst/>
              </a:rPr>
              <a:t>Chandrabhatla</a:t>
            </a:r>
            <a:endParaRPr lang="en-US" sz="2000" b="1" dirty="0">
              <a:effectLst/>
            </a:endParaRPr>
          </a:p>
          <a:p>
            <a:pPr indent="-228600" algn="l">
              <a:buFont typeface="Arial" panose="020B0604020202020204" pitchFamily="34" charset="0"/>
              <a:buChar char="•"/>
            </a:pPr>
            <a:endParaRPr lang="en-US" sz="2000" dirty="0"/>
          </a:p>
        </p:txBody>
      </p:sp>
      <p:pic>
        <p:nvPicPr>
          <p:cNvPr id="12" name="Picture 11" descr="Blank notebook and office supplies">
            <a:extLst>
              <a:ext uri="{FF2B5EF4-FFF2-40B4-BE49-F238E27FC236}">
                <a16:creationId xmlns:a16="http://schemas.microsoft.com/office/drawing/2014/main" id="{6A486C7C-640B-09CD-A721-205A1123CD59}"/>
              </a:ext>
            </a:extLst>
          </p:cNvPr>
          <p:cNvPicPr>
            <a:picLocks noChangeAspect="1"/>
          </p:cNvPicPr>
          <p:nvPr/>
        </p:nvPicPr>
        <p:blipFill rotWithShape="1">
          <a:blip r:embed="rId2"/>
          <a:srcRect t="1261" r="1" b="7417"/>
          <a:stretch/>
        </p:blipFill>
        <p:spPr>
          <a:xfrm>
            <a:off x="7199453" y="576072"/>
            <a:ext cx="4395139" cy="2679192"/>
          </a:xfrm>
          <a:prstGeom prst="rect">
            <a:avLst/>
          </a:prstGeom>
        </p:spPr>
      </p:pic>
      <p:pic>
        <p:nvPicPr>
          <p:cNvPr id="10" name="Picture 9" descr="Floating chemistry structure">
            <a:extLst>
              <a:ext uri="{FF2B5EF4-FFF2-40B4-BE49-F238E27FC236}">
                <a16:creationId xmlns:a16="http://schemas.microsoft.com/office/drawing/2014/main" id="{DD72EDA9-4A41-2E49-0463-4E80D996D7F9}"/>
              </a:ext>
            </a:extLst>
          </p:cNvPr>
          <p:cNvPicPr>
            <a:picLocks noChangeAspect="1"/>
          </p:cNvPicPr>
          <p:nvPr/>
        </p:nvPicPr>
        <p:blipFill rotWithShape="1">
          <a:blip r:embed="rId3"/>
          <a:srcRect t="11010" r="1" b="1"/>
          <a:stretch/>
        </p:blipFill>
        <p:spPr>
          <a:xfrm>
            <a:off x="7199453" y="3429000"/>
            <a:ext cx="4395139" cy="2679192"/>
          </a:xfrm>
          <a:prstGeom prst="rect">
            <a:avLst/>
          </a:prstGeom>
        </p:spPr>
      </p:pic>
    </p:spTree>
    <p:extLst>
      <p:ext uri="{BB962C8B-B14F-4D97-AF65-F5344CB8AC3E}">
        <p14:creationId xmlns:p14="http://schemas.microsoft.com/office/powerpoint/2010/main" val="230004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box and whisker chart&#10;&#10;Description automatically generated">
            <a:extLst>
              <a:ext uri="{FF2B5EF4-FFF2-40B4-BE49-F238E27FC236}">
                <a16:creationId xmlns:a16="http://schemas.microsoft.com/office/drawing/2014/main" id="{C256C233-1E31-E2A6-31E1-FBBB7101D7B5}"/>
              </a:ext>
            </a:extLst>
          </p:cNvPr>
          <p:cNvPicPr>
            <a:picLocks noGrp="1" noChangeAspect="1"/>
          </p:cNvPicPr>
          <p:nvPr>
            <p:ph idx="1"/>
          </p:nvPr>
        </p:nvPicPr>
        <p:blipFill>
          <a:blip r:embed="rId2"/>
          <a:stretch>
            <a:fillRect/>
          </a:stretch>
        </p:blipFill>
        <p:spPr>
          <a:xfrm>
            <a:off x="1628775" y="963168"/>
            <a:ext cx="7807833" cy="4974336"/>
          </a:xfrm>
          <a:prstGeom prst="rect">
            <a:avLst/>
          </a:prstGeom>
        </p:spPr>
      </p:pic>
    </p:spTree>
    <p:extLst>
      <p:ext uri="{BB962C8B-B14F-4D97-AF65-F5344CB8AC3E}">
        <p14:creationId xmlns:p14="http://schemas.microsoft.com/office/powerpoint/2010/main" val="26177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bar chart&#10;&#10;Description automatically generated">
            <a:extLst>
              <a:ext uri="{FF2B5EF4-FFF2-40B4-BE49-F238E27FC236}">
                <a16:creationId xmlns:a16="http://schemas.microsoft.com/office/drawing/2014/main" id="{AD8EC147-FE24-BE89-8B89-8F2977DCCF66}"/>
              </a:ext>
            </a:extLst>
          </p:cNvPr>
          <p:cNvPicPr>
            <a:picLocks noGrp="1" noChangeAspect="1"/>
          </p:cNvPicPr>
          <p:nvPr>
            <p:ph idx="1"/>
          </p:nvPr>
        </p:nvPicPr>
        <p:blipFill>
          <a:blip r:embed="rId2"/>
          <a:stretch>
            <a:fillRect/>
          </a:stretch>
        </p:blipFill>
        <p:spPr>
          <a:xfrm>
            <a:off x="1743076" y="780288"/>
            <a:ext cx="7500938" cy="5624994"/>
          </a:xfrm>
          <a:prstGeom prst="rect">
            <a:avLst/>
          </a:prstGeom>
        </p:spPr>
      </p:pic>
    </p:spTree>
    <p:extLst>
      <p:ext uri="{BB962C8B-B14F-4D97-AF65-F5344CB8AC3E}">
        <p14:creationId xmlns:p14="http://schemas.microsoft.com/office/powerpoint/2010/main" val="106438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bar chart&#10;&#10;Description automatically generated">
            <a:extLst>
              <a:ext uri="{FF2B5EF4-FFF2-40B4-BE49-F238E27FC236}">
                <a16:creationId xmlns:a16="http://schemas.microsoft.com/office/drawing/2014/main" id="{59F06509-A2D4-713B-D4FC-777A819AF1F3}"/>
              </a:ext>
            </a:extLst>
          </p:cNvPr>
          <p:cNvPicPr>
            <a:picLocks noGrp="1" noChangeAspect="1"/>
          </p:cNvPicPr>
          <p:nvPr>
            <p:ph idx="1"/>
          </p:nvPr>
        </p:nvPicPr>
        <p:blipFill>
          <a:blip r:embed="rId2"/>
          <a:stretch>
            <a:fillRect/>
          </a:stretch>
        </p:blipFill>
        <p:spPr>
          <a:xfrm>
            <a:off x="1536192" y="1146048"/>
            <a:ext cx="7815072" cy="4674521"/>
          </a:xfrm>
          <a:prstGeom prst="rect">
            <a:avLst/>
          </a:prstGeom>
        </p:spPr>
      </p:pic>
    </p:spTree>
    <p:extLst>
      <p:ext uri="{BB962C8B-B14F-4D97-AF65-F5344CB8AC3E}">
        <p14:creationId xmlns:p14="http://schemas.microsoft.com/office/powerpoint/2010/main" val="3763339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401-858E-61FD-76C6-CF02B07A7A37}"/>
              </a:ext>
            </a:extLst>
          </p:cNvPr>
          <p:cNvSpPr>
            <a:spLocks noGrp="1"/>
          </p:cNvSpPr>
          <p:nvPr>
            <p:ph type="title"/>
          </p:nvPr>
        </p:nvSpPr>
        <p:spPr/>
        <p:txBody>
          <a:bodyPr/>
          <a:lstStyle/>
          <a:p>
            <a:r>
              <a:rPr lang="en-US" dirty="0"/>
              <a:t>RESEARCH DISCUSSION</a:t>
            </a:r>
          </a:p>
        </p:txBody>
      </p:sp>
      <p:sp>
        <p:nvSpPr>
          <p:cNvPr id="3" name="Content Placeholder 2">
            <a:extLst>
              <a:ext uri="{FF2B5EF4-FFF2-40B4-BE49-F238E27FC236}">
                <a16:creationId xmlns:a16="http://schemas.microsoft.com/office/drawing/2014/main" id="{90E51568-5109-EDEB-AB2F-1C2FEEE92D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5808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1C51-CE38-7268-8B8F-24A9E9816F72}"/>
              </a:ext>
            </a:extLst>
          </p:cNvPr>
          <p:cNvSpPr>
            <a:spLocks noGrp="1"/>
          </p:cNvSpPr>
          <p:nvPr>
            <p:ph type="title"/>
          </p:nvPr>
        </p:nvSpPr>
        <p:spPr>
          <a:xfrm>
            <a:off x="1504415" y="946987"/>
            <a:ext cx="9404723" cy="1400530"/>
          </a:xfrm>
        </p:spPr>
        <p:txBody>
          <a:bodyPr/>
          <a:lstStyle/>
          <a:p>
            <a:r>
              <a:rPr lang="en-US" dirty="0"/>
              <a:t>CONCLUSION</a:t>
            </a:r>
          </a:p>
        </p:txBody>
      </p:sp>
      <p:sp>
        <p:nvSpPr>
          <p:cNvPr id="3" name="Content Placeholder 2">
            <a:extLst>
              <a:ext uri="{FF2B5EF4-FFF2-40B4-BE49-F238E27FC236}">
                <a16:creationId xmlns:a16="http://schemas.microsoft.com/office/drawing/2014/main" id="{43C50823-449B-7C1E-A21A-2C6403D719C6}"/>
              </a:ext>
            </a:extLst>
          </p:cNvPr>
          <p:cNvSpPr>
            <a:spLocks noGrp="1"/>
          </p:cNvSpPr>
          <p:nvPr>
            <p:ph idx="1"/>
          </p:nvPr>
        </p:nvSpPr>
        <p:spPr>
          <a:xfrm>
            <a:off x="1276307" y="2983795"/>
            <a:ext cx="8946541" cy="4195481"/>
          </a:xfrm>
        </p:spPr>
        <p:txBody>
          <a:bodyPr>
            <a:normAutofit/>
          </a:bodyPr>
          <a:lstStyle/>
          <a:p>
            <a:r>
              <a:rPr lang="en-US" sz="2800" dirty="0"/>
              <a:t>RESEARCH SUMMARY</a:t>
            </a:r>
          </a:p>
          <a:p>
            <a:r>
              <a:rPr lang="en-US" sz="2800" dirty="0"/>
              <a:t>RESEARCH LIMITATIONS</a:t>
            </a:r>
          </a:p>
        </p:txBody>
      </p:sp>
    </p:spTree>
    <p:extLst>
      <p:ext uri="{BB962C8B-B14F-4D97-AF65-F5344CB8AC3E}">
        <p14:creationId xmlns:p14="http://schemas.microsoft.com/office/powerpoint/2010/main" val="179109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598B-77D8-67E5-3F58-D1108003FE78}"/>
              </a:ext>
            </a:extLst>
          </p:cNvPr>
          <p:cNvSpPr>
            <a:spLocks noGrp="1"/>
          </p:cNvSpPr>
          <p:nvPr>
            <p:ph type="title"/>
          </p:nvPr>
        </p:nvSpPr>
        <p:spPr/>
        <p:txBody>
          <a:bodyPr/>
          <a:lstStyle/>
          <a:p>
            <a:r>
              <a:rPr lang="en-US" dirty="0"/>
              <a:t>RESEARCH SUMMARY</a:t>
            </a:r>
          </a:p>
        </p:txBody>
      </p:sp>
      <p:sp>
        <p:nvSpPr>
          <p:cNvPr id="3" name="Content Placeholder 2">
            <a:extLst>
              <a:ext uri="{FF2B5EF4-FFF2-40B4-BE49-F238E27FC236}">
                <a16:creationId xmlns:a16="http://schemas.microsoft.com/office/drawing/2014/main" id="{0D64B395-10D9-AD97-8360-B6816800BC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741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FE0C-7F60-CD5A-770F-D37C9A241E44}"/>
              </a:ext>
            </a:extLst>
          </p:cNvPr>
          <p:cNvSpPr>
            <a:spLocks noGrp="1"/>
          </p:cNvSpPr>
          <p:nvPr>
            <p:ph type="title"/>
          </p:nvPr>
        </p:nvSpPr>
        <p:spPr/>
        <p:txBody>
          <a:bodyPr/>
          <a:lstStyle/>
          <a:p>
            <a:r>
              <a:rPr lang="en-US" dirty="0"/>
              <a:t>RESEARCH LIMITATIONS</a:t>
            </a:r>
          </a:p>
        </p:txBody>
      </p:sp>
      <p:sp>
        <p:nvSpPr>
          <p:cNvPr id="3" name="Content Placeholder 2">
            <a:extLst>
              <a:ext uri="{FF2B5EF4-FFF2-40B4-BE49-F238E27FC236}">
                <a16:creationId xmlns:a16="http://schemas.microsoft.com/office/drawing/2014/main" id="{ABF65855-77F3-FA5E-8D65-017627EB15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9148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E564-5391-A9BA-9876-5D9DA7789486}"/>
              </a:ext>
            </a:extLst>
          </p:cNvPr>
          <p:cNvSpPr>
            <a:spLocks noGrp="1"/>
          </p:cNvSpPr>
          <p:nvPr>
            <p:ph type="title"/>
          </p:nvPr>
        </p:nvSpPr>
        <p:spPr/>
        <p:txBody>
          <a:bodyPr/>
          <a:lstStyle/>
          <a:p>
            <a:r>
              <a:rPr lang="en-US"/>
              <a:t>Research Methods Performance</a:t>
            </a:r>
            <a:endParaRPr lang="en-US" dirty="0"/>
          </a:p>
        </p:txBody>
      </p:sp>
      <p:graphicFrame>
        <p:nvGraphicFramePr>
          <p:cNvPr id="7" name="Content Placeholder 2">
            <a:extLst>
              <a:ext uri="{FF2B5EF4-FFF2-40B4-BE49-F238E27FC236}">
                <a16:creationId xmlns:a16="http://schemas.microsoft.com/office/drawing/2014/main" id="{FC2E0AD8-F34F-09F3-AB8A-41B9899FD2CB}"/>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118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986-8DFB-486E-527B-086BD4C42A36}"/>
              </a:ext>
            </a:extLst>
          </p:cNvPr>
          <p:cNvSpPr>
            <a:spLocks noGrp="1"/>
          </p:cNvSpPr>
          <p:nvPr>
            <p:ph type="title"/>
          </p:nvPr>
        </p:nvSpPr>
        <p:spPr/>
        <p:txBody>
          <a:bodyPr/>
          <a:lstStyle/>
          <a:p>
            <a:r>
              <a:rPr lang="en-US"/>
              <a:t>SUMMARY STATISTICS</a:t>
            </a:r>
            <a:endParaRPr lang="en-US" dirty="0"/>
          </a:p>
        </p:txBody>
      </p:sp>
      <p:graphicFrame>
        <p:nvGraphicFramePr>
          <p:cNvPr id="7" name="Content Placeholder 2">
            <a:extLst>
              <a:ext uri="{FF2B5EF4-FFF2-40B4-BE49-F238E27FC236}">
                <a16:creationId xmlns:a16="http://schemas.microsoft.com/office/drawing/2014/main" id="{F4334B51-15D2-3BA2-8824-9202B338B1D8}"/>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449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B2A25D7-FDA5-5FFE-85B5-1F5C0F6AE812}"/>
              </a:ext>
            </a:extLst>
          </p:cNvPr>
          <p:cNvGraphicFramePr>
            <a:graphicFrameLocks noGrp="1"/>
          </p:cNvGraphicFramePr>
          <p:nvPr>
            <p:ph idx="1"/>
            <p:extLst>
              <p:ext uri="{D42A27DB-BD31-4B8C-83A1-F6EECF244321}">
                <p14:modId xmlns:p14="http://schemas.microsoft.com/office/powerpoint/2010/main" val="3142747411"/>
              </p:ext>
            </p:extLst>
          </p:nvPr>
        </p:nvGraphicFramePr>
        <p:xfrm>
          <a:off x="1103312" y="742950"/>
          <a:ext cx="9140826" cy="5505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27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2229-75B2-B05F-2858-EFB7C52C4C0C}"/>
              </a:ext>
            </a:extLst>
          </p:cNvPr>
          <p:cNvSpPr>
            <a:spLocks noGrp="1"/>
          </p:cNvSpPr>
          <p:nvPr>
            <p:ph type="title"/>
          </p:nvPr>
        </p:nvSpPr>
        <p:spPr>
          <a:xfrm>
            <a:off x="3709421" y="534289"/>
            <a:ext cx="3822189" cy="1899912"/>
          </a:xfrm>
        </p:spPr>
        <p:txBody>
          <a:bodyPr>
            <a:normAutofit/>
          </a:bodyPr>
          <a:lstStyle/>
          <a:p>
            <a:r>
              <a:rPr lang="en-US" sz="4000" b="1" dirty="0"/>
              <a:t>CONCEPTS</a:t>
            </a:r>
          </a:p>
        </p:txBody>
      </p:sp>
      <p:sp>
        <p:nvSpPr>
          <p:cNvPr id="3" name="Content Placeholder 2">
            <a:extLst>
              <a:ext uri="{FF2B5EF4-FFF2-40B4-BE49-F238E27FC236}">
                <a16:creationId xmlns:a16="http://schemas.microsoft.com/office/drawing/2014/main" id="{BD00D643-9C67-52F2-9EA3-DB0012755D46}"/>
              </a:ext>
            </a:extLst>
          </p:cNvPr>
          <p:cNvSpPr>
            <a:spLocks noGrp="1"/>
          </p:cNvSpPr>
          <p:nvPr>
            <p:ph idx="1"/>
          </p:nvPr>
        </p:nvSpPr>
        <p:spPr>
          <a:xfrm>
            <a:off x="3614518" y="1989358"/>
            <a:ext cx="5900185" cy="3742762"/>
          </a:xfrm>
        </p:spPr>
        <p:txBody>
          <a:bodyPr>
            <a:normAutofit/>
          </a:bodyPr>
          <a:lstStyle/>
          <a:p>
            <a:r>
              <a:rPr lang="en-US" sz="1900" dirty="0"/>
              <a:t>RESEARCH OBJECTIVE(S)</a:t>
            </a:r>
          </a:p>
          <a:p>
            <a:r>
              <a:rPr lang="en-US" sz="1900" dirty="0"/>
              <a:t>RESEARCH QUESTIONS &amp; HYPOTHESIS</a:t>
            </a:r>
          </a:p>
          <a:p>
            <a:r>
              <a:rPr lang="en-US" sz="1900" dirty="0"/>
              <a:t>LITERATURE REVIEW</a:t>
            </a:r>
          </a:p>
          <a:p>
            <a:r>
              <a:rPr lang="en-US" sz="1900" dirty="0"/>
              <a:t>RESEARCH METHODS</a:t>
            </a:r>
          </a:p>
          <a:p>
            <a:r>
              <a:rPr lang="en-US" sz="1900" dirty="0"/>
              <a:t>DATA ANALYSIS</a:t>
            </a:r>
          </a:p>
          <a:p>
            <a:r>
              <a:rPr lang="en-US" sz="1900" dirty="0"/>
              <a:t>RESEARCH DISCUSSION</a:t>
            </a:r>
          </a:p>
          <a:p>
            <a:r>
              <a:rPr lang="en-US" sz="1900" dirty="0"/>
              <a:t>CONCLUSION</a:t>
            </a:r>
          </a:p>
          <a:p>
            <a:pPr lvl="1"/>
            <a:r>
              <a:rPr lang="en-US" sz="1700" dirty="0"/>
              <a:t>RESEARCH SUMMARY</a:t>
            </a:r>
          </a:p>
          <a:p>
            <a:pPr lvl="1"/>
            <a:r>
              <a:rPr lang="en-US" sz="1700" dirty="0"/>
              <a:t>RESEARCH LIMITATIONS</a:t>
            </a:r>
          </a:p>
          <a:p>
            <a:endParaRPr lang="en-US" sz="1900" dirty="0"/>
          </a:p>
        </p:txBody>
      </p:sp>
    </p:spTree>
    <p:extLst>
      <p:ext uri="{BB962C8B-B14F-4D97-AF65-F5344CB8AC3E}">
        <p14:creationId xmlns:p14="http://schemas.microsoft.com/office/powerpoint/2010/main" val="418624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D66B-47B8-C059-7458-37059C9308A3}"/>
              </a:ext>
            </a:extLst>
          </p:cNvPr>
          <p:cNvSpPr>
            <a:spLocks noGrp="1"/>
          </p:cNvSpPr>
          <p:nvPr>
            <p:ph type="title"/>
          </p:nvPr>
        </p:nvSpPr>
        <p:spPr>
          <a:xfrm>
            <a:off x="710387" y="681037"/>
            <a:ext cx="6716024" cy="1788811"/>
          </a:xfrm>
        </p:spPr>
        <p:txBody>
          <a:bodyPr>
            <a:normAutofit/>
          </a:bodyPr>
          <a:lstStyle/>
          <a:p>
            <a:r>
              <a:rPr lang="en-US" sz="3700" b="1" dirty="0"/>
              <a:t>RESEARCH OBJECTIVE(S)</a:t>
            </a:r>
          </a:p>
        </p:txBody>
      </p:sp>
      <p:sp>
        <p:nvSpPr>
          <p:cNvPr id="3" name="Content Placeholder 2">
            <a:extLst>
              <a:ext uri="{FF2B5EF4-FFF2-40B4-BE49-F238E27FC236}">
                <a16:creationId xmlns:a16="http://schemas.microsoft.com/office/drawing/2014/main" id="{C88E0DCA-43F8-5418-A905-1BD603A7A21B}"/>
              </a:ext>
            </a:extLst>
          </p:cNvPr>
          <p:cNvSpPr>
            <a:spLocks noGrp="1"/>
          </p:cNvSpPr>
          <p:nvPr>
            <p:ph idx="1"/>
          </p:nvPr>
        </p:nvSpPr>
        <p:spPr>
          <a:xfrm>
            <a:off x="969881" y="1938183"/>
            <a:ext cx="4080880" cy="3546801"/>
          </a:xfrm>
        </p:spPr>
        <p:txBody>
          <a:bodyPr>
            <a:normAutofit fontScale="92500" lnSpcReduction="10000"/>
          </a:bodyPr>
          <a:lstStyle/>
          <a:p>
            <a:pPr marL="0" indent="0">
              <a:buNone/>
            </a:pPr>
            <a:r>
              <a:rPr lang="en-US" sz="2000" b="1" u="sng" dirty="0"/>
              <a:t>Issues:</a:t>
            </a:r>
          </a:p>
          <a:p>
            <a:pPr>
              <a:buFont typeface="Arial" panose="020B0604020202020204" pitchFamily="34" charset="0"/>
              <a:buChar char="•"/>
            </a:pPr>
            <a:r>
              <a:rPr lang="en-US" sz="2000" dirty="0"/>
              <a:t>Healthcare access, Quality of health, GDP, Socioeconomic conditions.</a:t>
            </a:r>
          </a:p>
          <a:p>
            <a:pPr marL="0" indent="0">
              <a:buNone/>
            </a:pPr>
            <a:r>
              <a:rPr lang="en-US" sz="2000" b="1" u="sng" dirty="0"/>
              <a:t>Objectives:</a:t>
            </a:r>
          </a:p>
          <a:p>
            <a:pPr>
              <a:buFont typeface="Arial" panose="020B0604020202020204" pitchFamily="34" charset="0"/>
              <a:buChar char="•"/>
            </a:pPr>
            <a:r>
              <a:rPr lang="en-US" sz="2000" dirty="0"/>
              <a:t>Improving access to Healthcare.</a:t>
            </a:r>
          </a:p>
          <a:p>
            <a:pPr>
              <a:buFont typeface="Arial" panose="020B0604020202020204" pitchFamily="34" charset="0"/>
              <a:buChar char="•"/>
            </a:pPr>
            <a:r>
              <a:rPr lang="en-US" sz="2000" dirty="0"/>
              <a:t>Promoting Healthy Life.</a:t>
            </a:r>
          </a:p>
          <a:p>
            <a:pPr>
              <a:buFont typeface="Arial" panose="020B0604020202020204" pitchFamily="34" charset="0"/>
              <a:buChar char="•"/>
            </a:pPr>
            <a:r>
              <a:rPr lang="en-US" sz="2000" dirty="0"/>
              <a:t>Ensure economic growth is inclusive</a:t>
            </a:r>
          </a:p>
        </p:txBody>
      </p:sp>
      <p:pic>
        <p:nvPicPr>
          <p:cNvPr id="5" name="Picture 4" descr="Brain with a stethoscope">
            <a:extLst>
              <a:ext uri="{FF2B5EF4-FFF2-40B4-BE49-F238E27FC236}">
                <a16:creationId xmlns:a16="http://schemas.microsoft.com/office/drawing/2014/main" id="{0944E194-9552-A628-50C1-FDCCBF3083CE}"/>
              </a:ext>
            </a:extLst>
          </p:cNvPr>
          <p:cNvPicPr>
            <a:picLocks noChangeAspect="1"/>
          </p:cNvPicPr>
          <p:nvPr/>
        </p:nvPicPr>
        <p:blipFill rotWithShape="1">
          <a:blip r:embed="rId2"/>
          <a:srcRect l="11484" r="3718" b="3"/>
          <a:stretch/>
        </p:blipFill>
        <p:spPr>
          <a:xfrm>
            <a:off x="5634682" y="1569309"/>
            <a:ext cx="5251622" cy="4448432"/>
          </a:xfrm>
          <a:prstGeom prst="rect">
            <a:avLst/>
          </a:prstGeom>
          <a:effectLst/>
        </p:spPr>
      </p:pic>
    </p:spTree>
    <p:extLst>
      <p:ext uri="{BB962C8B-B14F-4D97-AF65-F5344CB8AC3E}">
        <p14:creationId xmlns:p14="http://schemas.microsoft.com/office/powerpoint/2010/main" val="1962243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question mark on a hardwood floor against a wall">
            <a:extLst>
              <a:ext uri="{FF2B5EF4-FFF2-40B4-BE49-F238E27FC236}">
                <a16:creationId xmlns:a16="http://schemas.microsoft.com/office/drawing/2014/main" id="{A0B87D3B-708C-C97C-85D4-BE46DE3780ED}"/>
              </a:ext>
            </a:extLst>
          </p:cNvPr>
          <p:cNvPicPr>
            <a:picLocks noChangeAspect="1"/>
          </p:cNvPicPr>
          <p:nvPr/>
        </p:nvPicPr>
        <p:blipFill rotWithShape="1">
          <a:blip r:embed="rId2"/>
          <a:srcRect r="12444" b="-1"/>
          <a:stretch/>
        </p:blipFill>
        <p:spPr>
          <a:xfrm>
            <a:off x="6096000" y="1747557"/>
            <a:ext cx="4427131" cy="3871143"/>
          </a:xfrm>
          <a:prstGeom prst="rect">
            <a:avLst/>
          </a:prstGeom>
        </p:spPr>
      </p:pic>
      <p:sp>
        <p:nvSpPr>
          <p:cNvPr id="2" name="Title 1">
            <a:extLst>
              <a:ext uri="{FF2B5EF4-FFF2-40B4-BE49-F238E27FC236}">
                <a16:creationId xmlns:a16="http://schemas.microsoft.com/office/drawing/2014/main" id="{52225A2E-1864-ED7E-A9CA-7C68A77DB9F0}"/>
              </a:ext>
            </a:extLst>
          </p:cNvPr>
          <p:cNvSpPr>
            <a:spLocks noGrp="1"/>
          </p:cNvSpPr>
          <p:nvPr>
            <p:ph type="title"/>
          </p:nvPr>
        </p:nvSpPr>
        <p:spPr>
          <a:xfrm>
            <a:off x="844378" y="1126095"/>
            <a:ext cx="4775162" cy="1242924"/>
          </a:xfrm>
        </p:spPr>
        <p:txBody>
          <a:bodyPr>
            <a:normAutofit fontScale="90000"/>
          </a:bodyPr>
          <a:lstStyle/>
          <a:p>
            <a:pPr algn="ctr"/>
            <a:r>
              <a:rPr lang="en-US" sz="3600" b="1" dirty="0"/>
              <a:t>RESEARCH QUESTIONS &amp; HYPOTHESIS</a:t>
            </a:r>
          </a:p>
        </p:txBody>
      </p:sp>
      <p:sp>
        <p:nvSpPr>
          <p:cNvPr id="3" name="Content Placeholder 2">
            <a:extLst>
              <a:ext uri="{FF2B5EF4-FFF2-40B4-BE49-F238E27FC236}">
                <a16:creationId xmlns:a16="http://schemas.microsoft.com/office/drawing/2014/main" id="{96164BF3-A7A2-8770-D474-8C7F87D260C3}"/>
              </a:ext>
            </a:extLst>
          </p:cNvPr>
          <p:cNvSpPr>
            <a:spLocks noGrp="1"/>
          </p:cNvSpPr>
          <p:nvPr>
            <p:ph idx="1"/>
          </p:nvPr>
        </p:nvSpPr>
        <p:spPr>
          <a:xfrm>
            <a:off x="1161094" y="2674082"/>
            <a:ext cx="4458446" cy="3132654"/>
          </a:xfrm>
        </p:spPr>
        <p:txBody>
          <a:bodyPr anchor="ctr">
            <a:normAutofit fontScale="92500"/>
          </a:bodyPr>
          <a:lstStyle/>
          <a:p>
            <a:pPr marL="0" indent="0">
              <a:buNone/>
            </a:pPr>
            <a:r>
              <a:rPr lang="en-US" sz="1600" dirty="0"/>
              <a:t>Research Question</a:t>
            </a:r>
          </a:p>
          <a:p>
            <a:r>
              <a:rPr lang="en-US" sz="1600" dirty="0"/>
              <a:t>What are the factors that impact life expectancy in Asia?</a:t>
            </a:r>
          </a:p>
          <a:p>
            <a:pPr marL="0" indent="0">
              <a:buNone/>
            </a:pPr>
            <a:endParaRPr lang="en-US" sz="1600" dirty="0"/>
          </a:p>
          <a:p>
            <a:pPr marL="0" indent="0">
              <a:buNone/>
            </a:pPr>
            <a:r>
              <a:rPr lang="en-US" sz="1600" dirty="0"/>
              <a:t>Hypothesis</a:t>
            </a:r>
          </a:p>
          <a:p>
            <a:r>
              <a:rPr lang="en-US" sz="1600" dirty="0"/>
              <a:t>Access to healthcare, lifestyle factors, and socioeconomic status all significantly impact life expectancy in Asia, and the relative importance of these factors varies across different countries and regions within the continent.</a:t>
            </a:r>
          </a:p>
        </p:txBody>
      </p:sp>
    </p:spTree>
    <p:extLst>
      <p:ext uri="{BB962C8B-B14F-4D97-AF65-F5344CB8AC3E}">
        <p14:creationId xmlns:p14="http://schemas.microsoft.com/office/powerpoint/2010/main" val="36361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E843-BA39-CF8A-B6E4-A62B0C8161B2}"/>
              </a:ext>
            </a:extLst>
          </p:cNvPr>
          <p:cNvSpPr>
            <a:spLocks noGrp="1"/>
          </p:cNvSpPr>
          <p:nvPr>
            <p:ph type="title"/>
          </p:nvPr>
        </p:nvSpPr>
        <p:spPr>
          <a:xfrm>
            <a:off x="572494" y="238540"/>
            <a:ext cx="9572404" cy="1343126"/>
          </a:xfrm>
        </p:spPr>
        <p:txBody>
          <a:bodyPr anchor="b">
            <a:normAutofit/>
          </a:bodyPr>
          <a:lstStyle/>
          <a:p>
            <a:r>
              <a:rPr lang="en-US" sz="5400" b="1" dirty="0"/>
              <a:t>LITERATURE REVIEW</a:t>
            </a:r>
          </a:p>
        </p:txBody>
      </p:sp>
      <p:sp>
        <p:nvSpPr>
          <p:cNvPr id="3" name="Content Placeholder 2">
            <a:extLst>
              <a:ext uri="{FF2B5EF4-FFF2-40B4-BE49-F238E27FC236}">
                <a16:creationId xmlns:a16="http://schemas.microsoft.com/office/drawing/2014/main" id="{AA2B419B-DCB9-84B1-940E-521575AAC3B5}"/>
              </a:ext>
            </a:extLst>
          </p:cNvPr>
          <p:cNvSpPr>
            <a:spLocks noGrp="1"/>
          </p:cNvSpPr>
          <p:nvPr>
            <p:ph idx="1"/>
          </p:nvPr>
        </p:nvSpPr>
        <p:spPr>
          <a:xfrm>
            <a:off x="4905955" y="2236572"/>
            <a:ext cx="6713552" cy="3949543"/>
          </a:xfrm>
        </p:spPr>
        <p:txBody>
          <a:bodyPr anchor="t">
            <a:normAutofit/>
          </a:bodyPr>
          <a:lstStyle/>
          <a:p>
            <a:pPr marL="0" indent="0">
              <a:spcBef>
                <a:spcPts val="1200"/>
              </a:spcBef>
              <a:spcAft>
                <a:spcPts val="0"/>
              </a:spcAft>
              <a:buNone/>
            </a:pPr>
            <a:r>
              <a:rPr lang="en-US" sz="1400" dirty="0">
                <a:latin typeface="Calibri" panose="020F0502020204030204" pitchFamily="34" charset="0"/>
                <a:cs typeface="Calibri" panose="020F0502020204030204" pitchFamily="34" charset="0"/>
              </a:rPr>
              <a:t>On life expectancy in Singapore, Malaysia, and Thailand, the authors want to investigate the effects of demographic shifts, socioeconomic disparity, and the availability of healthcare resources.</a:t>
            </a:r>
          </a:p>
          <a:p>
            <a:pPr marL="0" indent="0">
              <a:spcBef>
                <a:spcPts val="1200"/>
              </a:spcBef>
              <a:spcAft>
                <a:spcPts val="0"/>
              </a:spcAft>
              <a:buNone/>
            </a:pPr>
            <a:r>
              <a:rPr lang="en-US" sz="1400" dirty="0">
                <a:latin typeface="Calibri" panose="020F0502020204030204" pitchFamily="34" charset="0"/>
                <a:cs typeface="Calibri" panose="020F0502020204030204" pitchFamily="34" charset="0"/>
              </a:rPr>
              <a:t>From 1980 to 2008, this cross-country study gathered yearly data from three Southeast Asian nations. The dependent variable is life expectancy, and the three key factors are demography, socioeconomic position, and access to health care. The results of a structural equation model demonstrate that higher levels of socioeconomic advantages and the availability of more healthcare resources are more likely to increase life expectancy. Contrarily, demographic changes have a higher likelihood of raising it through the resources for health care.</a:t>
            </a:r>
          </a:p>
          <a:p>
            <a:pPr marL="0" indent="0">
              <a:spcBef>
                <a:spcPts val="1200"/>
              </a:spcBef>
              <a:spcAft>
                <a:spcPts val="0"/>
              </a:spcAft>
              <a:buNone/>
            </a:pPr>
            <a:r>
              <a:rPr lang="en-US" sz="1400" dirty="0">
                <a:latin typeface="Calibri" panose="020F0502020204030204" pitchFamily="34" charset="0"/>
                <a:cs typeface="Calibri" panose="020F0502020204030204" pitchFamily="34" charset="0"/>
              </a:rPr>
              <a:t>The authors propose that greater efforts should be made to broaden and enhance the coverage of healthcare programs in order to reduce regional variations in the use of healthcare and enhance the general health of people in these three Southeast Asian nations.</a:t>
            </a: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a:p>
            <a:pPr marL="0" indent="0">
              <a:spcBef>
                <a:spcPts val="1200"/>
              </a:spcBef>
              <a:spcAft>
                <a:spcPts val="0"/>
              </a:spcAft>
              <a:buNone/>
            </a:pPr>
            <a:endParaRPr lang="en-US" sz="1400" dirty="0">
              <a:latin typeface="Calibri" panose="020F0502020204030204" pitchFamily="34" charset="0"/>
              <a:cs typeface="Calibri" panose="020F0502020204030204" pitchFamily="34" charset="0"/>
            </a:endParaRPr>
          </a:p>
        </p:txBody>
      </p:sp>
      <p:pic>
        <p:nvPicPr>
          <p:cNvPr id="5" name="Picture 4" descr="Floating chemistry structure">
            <a:extLst>
              <a:ext uri="{FF2B5EF4-FFF2-40B4-BE49-F238E27FC236}">
                <a16:creationId xmlns:a16="http://schemas.microsoft.com/office/drawing/2014/main" id="{CB51BC56-17D0-0396-A0BD-9A8844FD5F4F}"/>
              </a:ext>
            </a:extLst>
          </p:cNvPr>
          <p:cNvPicPr>
            <a:picLocks noChangeAspect="1"/>
          </p:cNvPicPr>
          <p:nvPr/>
        </p:nvPicPr>
        <p:blipFill rotWithShape="1">
          <a:blip r:embed="rId2"/>
          <a:srcRect l="18216" r="17216"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197713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F489-72AB-263B-1FEF-501A57933F4A}"/>
              </a:ext>
            </a:extLst>
          </p:cNvPr>
          <p:cNvSpPr>
            <a:spLocks noGrp="1"/>
          </p:cNvSpPr>
          <p:nvPr>
            <p:ph type="title"/>
          </p:nvPr>
        </p:nvSpPr>
        <p:spPr>
          <a:xfrm>
            <a:off x="4965430" y="629268"/>
            <a:ext cx="6586491" cy="1286160"/>
          </a:xfrm>
        </p:spPr>
        <p:txBody>
          <a:bodyPr anchor="b">
            <a:normAutofit/>
          </a:bodyPr>
          <a:lstStyle/>
          <a:p>
            <a:r>
              <a:rPr lang="en-US" b="1" dirty="0"/>
              <a:t>Literature Review</a:t>
            </a:r>
          </a:p>
        </p:txBody>
      </p:sp>
      <p:sp>
        <p:nvSpPr>
          <p:cNvPr id="3" name="Content Placeholder 2">
            <a:extLst>
              <a:ext uri="{FF2B5EF4-FFF2-40B4-BE49-F238E27FC236}">
                <a16:creationId xmlns:a16="http://schemas.microsoft.com/office/drawing/2014/main" id="{E3A74386-DBCA-6CAD-84AF-3848C543028A}"/>
              </a:ext>
            </a:extLst>
          </p:cNvPr>
          <p:cNvSpPr>
            <a:spLocks noGrp="1"/>
          </p:cNvSpPr>
          <p:nvPr>
            <p:ph idx="1"/>
          </p:nvPr>
        </p:nvSpPr>
        <p:spPr>
          <a:xfrm>
            <a:off x="4965431" y="2438400"/>
            <a:ext cx="6586489" cy="3785419"/>
          </a:xfrm>
        </p:spPr>
        <p:txBody>
          <a:bodyPr>
            <a:normAutofit/>
          </a:bodyPr>
          <a:lstStyle/>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spcAft>
                <a:spcPts val="0"/>
              </a:spcAft>
              <a:buNone/>
            </a:pP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Stethoscope with cable making heart monitor shape">
            <a:extLst>
              <a:ext uri="{FF2B5EF4-FFF2-40B4-BE49-F238E27FC236}">
                <a16:creationId xmlns:a16="http://schemas.microsoft.com/office/drawing/2014/main" id="{F57662CA-C38F-6725-5D6C-2BA1974B883B}"/>
              </a:ext>
            </a:extLst>
          </p:cNvPr>
          <p:cNvPicPr>
            <a:picLocks noChangeAspect="1"/>
          </p:cNvPicPr>
          <p:nvPr/>
        </p:nvPicPr>
        <p:blipFill rotWithShape="1">
          <a:blip r:embed="rId2"/>
          <a:srcRect l="20864" r="35708" b="1"/>
          <a:stretch/>
        </p:blipFill>
        <p:spPr>
          <a:xfrm>
            <a:off x="731541" y="956993"/>
            <a:ext cx="3560044" cy="5266826"/>
          </a:xfrm>
          <a:prstGeom prst="rect">
            <a:avLst/>
          </a:prstGeom>
          <a:effectLst/>
        </p:spPr>
      </p:pic>
    </p:spTree>
    <p:extLst>
      <p:ext uri="{BB962C8B-B14F-4D97-AF65-F5344CB8AC3E}">
        <p14:creationId xmlns:p14="http://schemas.microsoft.com/office/powerpoint/2010/main" val="378632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3D81-A95A-E589-0AB9-4807C2DFE9F6}"/>
              </a:ext>
            </a:extLst>
          </p:cNvPr>
          <p:cNvSpPr>
            <a:spLocks noGrp="1"/>
          </p:cNvSpPr>
          <p:nvPr>
            <p:ph type="title"/>
          </p:nvPr>
        </p:nvSpPr>
        <p:spPr>
          <a:xfrm>
            <a:off x="3438016" y="411663"/>
            <a:ext cx="6619811" cy="1344975"/>
          </a:xfrm>
        </p:spPr>
        <p:txBody>
          <a:bodyPr>
            <a:normAutofit/>
          </a:bodyPr>
          <a:lstStyle/>
          <a:p>
            <a:r>
              <a:rPr lang="en-US" sz="4000" b="1" dirty="0"/>
              <a:t>EXPLORATORY ANALYSIS </a:t>
            </a:r>
          </a:p>
        </p:txBody>
      </p:sp>
      <p:pic>
        <p:nvPicPr>
          <p:cNvPr id="6" name="Content Placeholder 3" descr="Diagram&#10;&#10;Description automatically generated">
            <a:extLst>
              <a:ext uri="{FF2B5EF4-FFF2-40B4-BE49-F238E27FC236}">
                <a16:creationId xmlns:a16="http://schemas.microsoft.com/office/drawing/2014/main" id="{ADD19174-C428-61B2-22C9-2CAFFEEECC49}"/>
              </a:ext>
            </a:extLst>
          </p:cNvPr>
          <p:cNvPicPr>
            <a:picLocks noGrp="1" noChangeAspect="1"/>
          </p:cNvPicPr>
          <p:nvPr>
            <p:ph idx="1"/>
          </p:nvPr>
        </p:nvPicPr>
        <p:blipFill>
          <a:blip r:embed="rId2"/>
          <a:stretch>
            <a:fillRect/>
          </a:stretch>
        </p:blipFill>
        <p:spPr>
          <a:xfrm>
            <a:off x="3438016" y="1885117"/>
            <a:ext cx="7130167" cy="4195762"/>
          </a:xfrm>
          <a:prstGeom prst="rect">
            <a:avLst/>
          </a:prstGeom>
        </p:spPr>
      </p:pic>
      <p:sp>
        <p:nvSpPr>
          <p:cNvPr id="8" name="TextBox 7">
            <a:extLst>
              <a:ext uri="{FF2B5EF4-FFF2-40B4-BE49-F238E27FC236}">
                <a16:creationId xmlns:a16="http://schemas.microsoft.com/office/drawing/2014/main" id="{3C4E1254-48B2-C621-EBEE-D22E2AD58D82}"/>
              </a:ext>
            </a:extLst>
          </p:cNvPr>
          <p:cNvSpPr txBox="1"/>
          <p:nvPr/>
        </p:nvSpPr>
        <p:spPr>
          <a:xfrm>
            <a:off x="388987" y="2505670"/>
            <a:ext cx="3049029" cy="1477328"/>
          </a:xfrm>
          <a:prstGeom prst="rect">
            <a:avLst/>
          </a:prstGeom>
          <a:noFill/>
        </p:spPr>
        <p:txBody>
          <a:bodyPr wrap="square">
            <a:spAutoFit/>
          </a:bodyPr>
          <a:lstStyle/>
          <a:p>
            <a:r>
              <a:rPr lang="en-US" sz="1800" kern="0" dirty="0">
                <a:effectLst/>
                <a:latin typeface="Calibri" panose="020F0502020204030204" pitchFamily="34" charset="0"/>
                <a:ea typeface="Calibri" panose="020F0502020204030204" pitchFamily="34" charset="0"/>
                <a:cs typeface="Times New Roman" panose="02020603050405020304" pitchFamily="18" charset="0"/>
              </a:rPr>
              <a:t>Since there are many outliers, the data is very skewed, to reduce the skewness. We applied standard scalar to the data to standardize it.</a:t>
            </a:r>
            <a:r>
              <a:rPr lang="en-US" dirty="0">
                <a:effectLst/>
              </a:rPr>
              <a:t> </a:t>
            </a:r>
            <a:endParaRPr lang="en-US" dirty="0"/>
          </a:p>
        </p:txBody>
      </p:sp>
    </p:spTree>
    <p:extLst>
      <p:ext uri="{BB962C8B-B14F-4D97-AF65-F5344CB8AC3E}">
        <p14:creationId xmlns:p14="http://schemas.microsoft.com/office/powerpoint/2010/main" val="160671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C48E-883A-FF6C-1007-FA20A9418336}"/>
              </a:ext>
            </a:extLst>
          </p:cNvPr>
          <p:cNvSpPr>
            <a:spLocks noGrp="1"/>
          </p:cNvSpPr>
          <p:nvPr>
            <p:ph type="title"/>
          </p:nvPr>
        </p:nvSpPr>
        <p:spPr/>
        <p:txBody>
          <a:bodyPr/>
          <a:lstStyle/>
          <a:p>
            <a:r>
              <a:rPr lang="en-US" dirty="0"/>
              <a:t>RESEARCH METHODS:</a:t>
            </a:r>
          </a:p>
        </p:txBody>
      </p:sp>
      <p:graphicFrame>
        <p:nvGraphicFramePr>
          <p:cNvPr id="5" name="Content Placeholder 2">
            <a:extLst>
              <a:ext uri="{FF2B5EF4-FFF2-40B4-BE49-F238E27FC236}">
                <a16:creationId xmlns:a16="http://schemas.microsoft.com/office/drawing/2014/main" id="{B94E9DE3-D485-5DD8-8433-DF4612E383C4}"/>
              </a:ext>
            </a:extLst>
          </p:cNvPr>
          <p:cNvGraphicFramePr>
            <a:graphicFrameLocks noGrp="1"/>
          </p:cNvGraphicFramePr>
          <p:nvPr>
            <p:ph idx="1"/>
            <p:extLst>
              <p:ext uri="{D42A27DB-BD31-4B8C-83A1-F6EECF244321}">
                <p14:modId xmlns:p14="http://schemas.microsoft.com/office/powerpoint/2010/main" val="381034548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31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histogram&#10;&#10;Description automatically generated">
            <a:extLst>
              <a:ext uri="{FF2B5EF4-FFF2-40B4-BE49-F238E27FC236}">
                <a16:creationId xmlns:a16="http://schemas.microsoft.com/office/drawing/2014/main" id="{A3BDAD12-1BB8-074D-0AA7-6CE34F4FFC3A}"/>
              </a:ext>
            </a:extLst>
          </p:cNvPr>
          <p:cNvPicPr>
            <a:picLocks noGrp="1" noChangeAspect="1"/>
          </p:cNvPicPr>
          <p:nvPr>
            <p:ph idx="1"/>
          </p:nvPr>
        </p:nvPicPr>
        <p:blipFill>
          <a:blip r:embed="rId2"/>
          <a:stretch>
            <a:fillRect/>
          </a:stretch>
        </p:blipFill>
        <p:spPr>
          <a:xfrm>
            <a:off x="1755978" y="1101069"/>
            <a:ext cx="7680960" cy="5431536"/>
          </a:xfrm>
          <a:prstGeom prst="rect">
            <a:avLst/>
          </a:prstGeom>
        </p:spPr>
      </p:pic>
      <p:sp>
        <p:nvSpPr>
          <p:cNvPr id="2" name="TextBox 1">
            <a:extLst>
              <a:ext uri="{FF2B5EF4-FFF2-40B4-BE49-F238E27FC236}">
                <a16:creationId xmlns:a16="http://schemas.microsoft.com/office/drawing/2014/main" id="{C1AB01F0-08F3-C52E-D7FE-4020C03A0908}"/>
              </a:ext>
            </a:extLst>
          </p:cNvPr>
          <p:cNvSpPr txBox="1"/>
          <p:nvPr/>
        </p:nvSpPr>
        <p:spPr>
          <a:xfrm>
            <a:off x="2273643" y="210065"/>
            <a:ext cx="4022255" cy="707886"/>
          </a:xfrm>
          <a:prstGeom prst="rect">
            <a:avLst/>
          </a:prstGeom>
          <a:noFill/>
        </p:spPr>
        <p:txBody>
          <a:bodyPr wrap="none" rtlCol="0">
            <a:spAutoFit/>
          </a:bodyPr>
          <a:lstStyle/>
          <a:p>
            <a:r>
              <a:rPr lang="en-US" sz="4000" b="1" dirty="0">
                <a:latin typeface="+mj-lt"/>
              </a:rPr>
              <a:t>DATA ANALYSIS</a:t>
            </a:r>
          </a:p>
        </p:txBody>
      </p:sp>
    </p:spTree>
    <p:extLst>
      <p:ext uri="{BB962C8B-B14F-4D97-AF65-F5344CB8AC3E}">
        <p14:creationId xmlns:p14="http://schemas.microsoft.com/office/powerpoint/2010/main" val="1726015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{170CE735-C3C2-D14C-A07E-D974BEF77A07}tf10001062</Template>
  <TotalTime>598</TotalTime>
  <Words>582</Words>
  <Application>Microsoft Macintosh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Life Expectancy Improvement Project</vt:lpstr>
      <vt:lpstr>CONCEPTS</vt:lpstr>
      <vt:lpstr>RESEARCH OBJECTIVE(S)</vt:lpstr>
      <vt:lpstr>RESEARCH QUESTIONS &amp; HYPOTHESIS</vt:lpstr>
      <vt:lpstr>LITERATURE REVIEW</vt:lpstr>
      <vt:lpstr>Literature Review</vt:lpstr>
      <vt:lpstr>EXPLORATORY ANALYSIS </vt:lpstr>
      <vt:lpstr>RESEARCH METHODS:</vt:lpstr>
      <vt:lpstr>PowerPoint Presentation</vt:lpstr>
      <vt:lpstr>PowerPoint Presentation</vt:lpstr>
      <vt:lpstr>PowerPoint Presentation</vt:lpstr>
      <vt:lpstr>PowerPoint Presentation</vt:lpstr>
      <vt:lpstr>RESEARCH DISCUSSION</vt:lpstr>
      <vt:lpstr>CONCLUSION</vt:lpstr>
      <vt:lpstr>RESEARCH SUMMARY</vt:lpstr>
      <vt:lpstr>RESEARCH LIMITATIONS</vt:lpstr>
      <vt:lpstr>Research Methods Performance</vt:lpstr>
      <vt:lpstr>SUMMARY STATISTICS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Improvement Project</dc:title>
  <dc:creator>Microsoft Office User</dc:creator>
  <cp:lastModifiedBy>Thailam, Divya</cp:lastModifiedBy>
  <cp:revision>12</cp:revision>
  <dcterms:created xsi:type="dcterms:W3CDTF">2023-03-07T21:28:00Z</dcterms:created>
  <dcterms:modified xsi:type="dcterms:W3CDTF">2023-04-25T02:01:16Z</dcterms:modified>
</cp:coreProperties>
</file>